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eg"/>
  <Override PartName="/ppt/notesSlides/notesSlide1.xml" ContentType="application/vnd.openxmlformats-officedocument.presentationml.notesSlide+xml"/>
  <Override PartName="/ppt/media/image18.jpg" ContentType="image/jpeg"/>
  <Override PartName="/ppt/media/image23.jpg" ContentType="image/jpeg"/>
  <Override PartName="/ppt/media/image24.jpg" ContentType="image/jpeg"/>
  <Override PartName="/ppt/media/image25.jpg" ContentType="image/jpeg"/>
  <Override PartName="/ppt/notesSlides/notesSlide2.xml" ContentType="application/vnd.openxmlformats-officedocument.presentationml.notesSlide+xml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50.jpg" ContentType="image/jpeg"/>
  <Override PartName="/ppt/media/image68.jpg" ContentType="image/jpeg"/>
  <Override PartName="/ppt/media/image69.jpg" ContentType="image/jpeg"/>
  <Override PartName="/ppt/media/image77.jpg" ContentType="image/jpeg"/>
  <Override PartName="/ppt/media/image79.jpg" ContentType="image/jpeg"/>
  <Override PartName="/ppt/media/image80.jpg" ContentType="image/jpeg"/>
  <Override PartName="/ppt/media/image8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256" r:id="rId2"/>
    <p:sldId id="290" r:id="rId3"/>
    <p:sldId id="377" r:id="rId4"/>
    <p:sldId id="378" r:id="rId5"/>
    <p:sldId id="379" r:id="rId6"/>
    <p:sldId id="284" r:id="rId7"/>
    <p:sldId id="261" r:id="rId8"/>
    <p:sldId id="330" r:id="rId9"/>
    <p:sldId id="281" r:id="rId10"/>
    <p:sldId id="381" r:id="rId11"/>
    <p:sldId id="383" r:id="rId12"/>
    <p:sldId id="264" r:id="rId13"/>
    <p:sldId id="329" r:id="rId14"/>
    <p:sldId id="288" r:id="rId15"/>
    <p:sldId id="266" r:id="rId16"/>
    <p:sldId id="267" r:id="rId17"/>
    <p:sldId id="307" r:id="rId18"/>
    <p:sldId id="385" r:id="rId19"/>
    <p:sldId id="312" r:id="rId20"/>
    <p:sldId id="268" r:id="rId21"/>
    <p:sldId id="269" r:id="rId22"/>
    <p:sldId id="286" r:id="rId23"/>
    <p:sldId id="298" r:id="rId24"/>
    <p:sldId id="296" r:id="rId25"/>
    <p:sldId id="297" r:id="rId26"/>
    <p:sldId id="390" r:id="rId27"/>
    <p:sldId id="314" r:id="rId28"/>
    <p:sldId id="313" r:id="rId29"/>
    <p:sldId id="271" r:id="rId30"/>
    <p:sldId id="272" r:id="rId31"/>
    <p:sldId id="273" r:id="rId32"/>
    <p:sldId id="274" r:id="rId33"/>
    <p:sldId id="289" r:id="rId34"/>
    <p:sldId id="276" r:id="rId35"/>
    <p:sldId id="277" r:id="rId36"/>
    <p:sldId id="392" r:id="rId37"/>
    <p:sldId id="375" r:id="rId38"/>
    <p:sldId id="373" r:id="rId39"/>
    <p:sldId id="374" r:id="rId40"/>
    <p:sldId id="322" r:id="rId41"/>
    <p:sldId id="321" r:id="rId42"/>
    <p:sldId id="394" r:id="rId43"/>
    <p:sldId id="396" r:id="rId44"/>
    <p:sldId id="397" r:id="rId45"/>
    <p:sldId id="403" r:id="rId46"/>
    <p:sldId id="398" r:id="rId47"/>
    <p:sldId id="399" r:id="rId48"/>
    <p:sldId id="400" r:id="rId49"/>
    <p:sldId id="401" r:id="rId50"/>
    <p:sldId id="402" r:id="rId51"/>
    <p:sldId id="370" r:id="rId52"/>
    <p:sldId id="278" r:id="rId53"/>
    <p:sldId id="279" r:id="rId54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3144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439"/>
    <a:srgbClr val="E4E6E6"/>
    <a:srgbClr val="F8FAF8"/>
    <a:srgbClr val="646665"/>
    <a:srgbClr val="505050"/>
    <a:srgbClr val="C00000"/>
    <a:srgbClr val="FFFFFF"/>
    <a:srgbClr val="DF081A"/>
    <a:srgbClr val="1F232B"/>
    <a:srgbClr val="E04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33" d="100"/>
          <a:sy n="33" d="100"/>
        </p:scale>
        <p:origin x="58" y="706"/>
      </p:cViewPr>
      <p:guideLst>
        <p:guide orient="horz" pos="3144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DF466-2C7E-4F6A-97DF-575BB7D6FF57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FBDE-858B-43F6-AE92-99F6EC9D4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759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36E91-2CF0-3E80-5041-D7FBCDC5B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BD8AB55-8AB0-6DD2-691D-DEB69E05F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AD22C55-ACDB-5322-46FE-64A0FAA57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AE142E-6DB6-CD80-9F08-576E0367C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FBDE-858B-43F6-AE92-99F6EC9D451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34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FBDE-858B-43F6-AE92-99F6EC9D451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69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2183" y="783196"/>
            <a:ext cx="13708380" cy="1866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35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381091" y="382379"/>
            <a:ext cx="1716942" cy="17171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8784" y="755970"/>
            <a:ext cx="14869160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21070" y="2693867"/>
            <a:ext cx="11076305" cy="48552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30066" y="3140231"/>
            <a:ext cx="4152481" cy="4158471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694FB4E-C910-D0F8-72AF-6188F043EB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881563"/>
              </p:ext>
            </p:extLst>
          </p:nvPr>
        </p:nvGraphicFramePr>
        <p:xfrm>
          <a:off x="-84138" y="-118842"/>
          <a:ext cx="18448338" cy="10520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3178266" imgH="2434390" progId="CorelDraw.Graphic.25">
                  <p:embed/>
                </p:oleObj>
              </mc:Choice>
              <mc:Fallback>
                <p:oleObj name="CorelDRAW" r:id="rId3" imgW="3178266" imgH="2434390" progId="CorelDraw.Graphic.25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6670F7E3-172F-224B-82C7-70274E024C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84138" y="-118842"/>
                        <a:ext cx="18448338" cy="10520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533400" y="3916526"/>
            <a:ext cx="10310559" cy="27841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9050" marR="5080">
              <a:lnSpc>
                <a:spcPct val="92800"/>
              </a:lnSpc>
              <a:spcBef>
                <a:spcPts val="430"/>
              </a:spcBef>
              <a:tabLst>
                <a:tab pos="4069715" algn="l"/>
              </a:tabLst>
            </a:pPr>
            <a:r>
              <a:rPr sz="365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РЕГИОНАЛЬНОЕ	ОТДЕЛЕНИЕ ОБЩЕРОССИЙСКОЙ ОБЩЕСТВЕННОЙ ОРГАНИЗАЦИИ</a:t>
            </a:r>
            <a:endParaRPr sz="3650" dirty="0">
              <a:latin typeface="Montserrat ExtraBold" pitchFamily="2" charset="-52"/>
              <a:cs typeface="Tahoma"/>
            </a:endParaRPr>
          </a:p>
          <a:p>
            <a:pPr marL="19050">
              <a:lnSpc>
                <a:spcPct val="100000"/>
              </a:lnSpc>
              <a:spcBef>
                <a:spcPts val="15"/>
              </a:spcBef>
            </a:pPr>
            <a:r>
              <a:rPr sz="3650" dirty="0">
                <a:solidFill>
                  <a:srgbClr val="DE4439"/>
                </a:solidFill>
                <a:latin typeface="Montserrat ExtraBold" pitchFamily="2" charset="-52"/>
                <a:cs typeface="Tahoma"/>
              </a:rPr>
              <a:t>«РОССИЙСКИЙ КРАСНЫЙ КРЕСТ»</a:t>
            </a:r>
            <a:endParaRPr sz="3650" dirty="0">
              <a:latin typeface="Montserrat ExtraBold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365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В КРАСНОЯРСКОМ КРАЕ</a:t>
            </a:r>
            <a:endParaRPr sz="3650" dirty="0">
              <a:latin typeface="Montserrat ExtraBold" pitchFamily="2" charset="-52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5" name="object 5"/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0"/>
                  </a:moveTo>
                  <a:lnTo>
                    <a:pt x="0" y="253980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D156D-2B0E-6795-89F9-74A5AA2C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5773400" cy="138414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Перечень состояний, при которых оказывается первая помощь </a:t>
            </a:r>
            <a:r>
              <a:rPr lang="ru-RU" sz="5400" b="1" dirty="0">
                <a:latin typeface="Arial Black" panose="020B0A04020102020204" pitchFamily="34" charset="0"/>
              </a:rPr>
              <a:t>(№220н)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7ED3D3-7102-413C-A971-A3DA962771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7300" y="2240925"/>
            <a:ext cx="15773400" cy="7637112"/>
          </a:xfrm>
          <a:prstGeom prst="rect">
            <a:avLst/>
          </a:prstGeom>
        </p:spPr>
        <p:txBody>
          <a:bodyPr lIns="137160" tIns="68580" rIns="137160" bIns="68580">
            <a:normAutofit fontScale="77500" lnSpcReduction="20000"/>
          </a:bodyPr>
          <a:lstStyle/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Отсутствие сознания.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Остановка дыхания и (или) остановка кровообращения.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Нарушение проходимости дыхательных путей инородным телом и иные угрожающие жизни и здоровью нарушения дыхания.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Наружные кровотечения.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Травмы, ранения и поражения, вызванные механическими, химическими, электрическими, термическими поражающими факторами, воздействием излучения.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Отравления.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Укусы или </a:t>
            </a:r>
            <a:r>
              <a:rPr lang="ru-RU" sz="4800" b="1" dirty="0" err="1"/>
              <a:t>ужаливания</a:t>
            </a:r>
            <a:r>
              <a:rPr lang="ru-RU" sz="4800" b="1" dirty="0"/>
              <a:t> ядовитых животных.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Судорожный приступ, сопровождающийся потерей сознания.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Острые психологические реакции на стресс.</a:t>
            </a:r>
          </a:p>
        </p:txBody>
      </p:sp>
    </p:spTree>
    <p:extLst>
      <p:ext uri="{BB962C8B-B14F-4D97-AF65-F5344CB8AC3E}">
        <p14:creationId xmlns:p14="http://schemas.microsoft.com/office/powerpoint/2010/main" val="81242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AB26B-811F-A3D1-6A4C-1F225F1B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882" y="1181100"/>
            <a:ext cx="15773400" cy="115943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УК РФ Статья 39 Крайняя необходимость</a:t>
            </a:r>
            <a:endParaRPr lang="ru-RU" sz="4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69813-B217-2D1C-73AD-FBD80D23C42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9200" y="2247900"/>
            <a:ext cx="15773400" cy="7543800"/>
          </a:xfrm>
          <a:prstGeom prst="rect">
            <a:avLst/>
          </a:prstGeom>
        </p:spPr>
        <p:txBody>
          <a:bodyPr lIns="137160" tIns="68580" rIns="137160" bIns="68580"/>
          <a:lstStyle/>
          <a:p>
            <a:pPr algn="ctr"/>
            <a:r>
              <a:rPr lang="ru-RU" sz="4800" b="1" dirty="0">
                <a:latin typeface="+mj-lt"/>
              </a:rPr>
              <a:t>ч1. </a:t>
            </a:r>
            <a:r>
              <a:rPr lang="ru-RU" sz="4800" b="1" dirty="0">
                <a:solidFill>
                  <a:srgbClr val="C00000"/>
                </a:solidFill>
                <a:latin typeface="+mj-lt"/>
              </a:rPr>
              <a:t>Не является преступлением причинение вреда </a:t>
            </a:r>
            <a:r>
              <a:rPr lang="ru-RU" sz="4800" b="1" dirty="0">
                <a:latin typeface="+mj-lt"/>
              </a:rPr>
              <a:t>охраняемым уголовным законом интересам </a:t>
            </a:r>
            <a:r>
              <a:rPr lang="ru-RU" sz="4800" b="1" dirty="0">
                <a:solidFill>
                  <a:srgbClr val="C00000"/>
                </a:solidFill>
                <a:latin typeface="+mj-lt"/>
              </a:rPr>
              <a:t>в состоянии крайней необходимости</a:t>
            </a:r>
            <a:r>
              <a:rPr lang="ru-RU" sz="4800" b="1" dirty="0">
                <a:latin typeface="+mj-lt"/>
              </a:rPr>
              <a:t>, то есть для устранения опасности, </a:t>
            </a:r>
            <a:r>
              <a:rPr lang="ru-RU" sz="4800" b="1" dirty="0">
                <a:solidFill>
                  <a:srgbClr val="C00000"/>
                </a:solidFill>
                <a:latin typeface="+mj-lt"/>
              </a:rPr>
              <a:t>непосредственно угрожающей личности </a:t>
            </a:r>
            <a:r>
              <a:rPr lang="ru-RU" sz="4800" b="1" dirty="0">
                <a:latin typeface="+mj-lt"/>
              </a:rPr>
              <a:t>и правам данного лица или иных лиц, охраняемым законом интересам общества или государства, если эта </a:t>
            </a:r>
            <a:r>
              <a:rPr lang="ru-RU" sz="4800" b="1" dirty="0">
                <a:solidFill>
                  <a:srgbClr val="C00000"/>
                </a:solidFill>
                <a:latin typeface="+mj-lt"/>
              </a:rPr>
              <a:t>опасность не могла быть устранена иными средствами </a:t>
            </a:r>
            <a:r>
              <a:rPr lang="ru-RU" sz="4800" b="1" dirty="0">
                <a:latin typeface="+mj-lt"/>
              </a:rPr>
              <a:t>и при этом </a:t>
            </a:r>
            <a:r>
              <a:rPr lang="ru-RU" sz="4800" b="1" dirty="0">
                <a:solidFill>
                  <a:srgbClr val="C00000"/>
                </a:solidFill>
                <a:latin typeface="+mj-lt"/>
              </a:rPr>
              <a:t>не было допущено превышения пределов крайней необходимости</a:t>
            </a:r>
            <a:r>
              <a:rPr lang="ru-RU" sz="4800" b="1" dirty="0">
                <a:latin typeface="+mj-lt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535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595851-4FAC-F832-40E6-5AAB6273B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12963"/>
          <a:stretch/>
        </p:blipFill>
        <p:spPr>
          <a:xfrm>
            <a:off x="6172200" y="4715379"/>
            <a:ext cx="5867400" cy="525719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90800" y="1943100"/>
            <a:ext cx="13817041" cy="25814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262380" algn="l"/>
              </a:tabLst>
            </a:pPr>
            <a:r>
              <a:rPr sz="8350" spc="-150" dirty="0">
                <a:solidFill>
                  <a:srgbClr val="161616"/>
                </a:solidFill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	ЧЕГО НАЧИНАЕТСЯ</a:t>
            </a:r>
            <a:endParaRPr sz="8350" spc="-150" dirty="0">
              <a:latin typeface="Montserrat ExtraBold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31800">
              <a:lnSpc>
                <a:spcPct val="100000"/>
              </a:lnSpc>
              <a:spcBef>
                <a:spcPts val="30"/>
              </a:spcBef>
            </a:pPr>
            <a:r>
              <a:rPr sz="8350" spc="-150" dirty="0">
                <a:solidFill>
                  <a:srgbClr val="DE4439"/>
                </a:solidFill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ПЕРВАЯ ПОМОЩЬ</a:t>
            </a:r>
            <a:r>
              <a:rPr sz="8350" spc="-150" dirty="0">
                <a:solidFill>
                  <a:srgbClr val="161616"/>
                </a:solidFill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sz="8350" spc="-150" dirty="0">
              <a:latin typeface="Montserrat ExtraBold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8ECA3-A89C-8AAD-00CB-33A3DE5A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BD81A79-FEA7-1A88-68A8-7D029C7AD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929" y="4225108"/>
            <a:ext cx="8083395" cy="5786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315515-C332-1122-C9F7-4B13FCC4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77" y="250031"/>
            <a:ext cx="7387751" cy="49770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CC78C2-2862-B9B0-6E93-E4C462D08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77" y="5464970"/>
            <a:ext cx="9073938" cy="45469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0203FC-316E-4358-7835-EB37CCFA3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781" y="275121"/>
            <a:ext cx="6858000" cy="4572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145EBC0-E164-6176-3BCF-8347B95BDE1E}"/>
              </a:ext>
            </a:extLst>
          </p:cNvPr>
          <p:cNvSpPr/>
          <p:nvPr/>
        </p:nvSpPr>
        <p:spPr>
          <a:xfrm>
            <a:off x="15603524" y="275122"/>
            <a:ext cx="2320800" cy="349992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BA5C1-44F4-608A-1425-5D373203FD23}"/>
              </a:ext>
            </a:extLst>
          </p:cNvPr>
          <p:cNvSpPr txBox="1"/>
          <p:nvPr/>
        </p:nvSpPr>
        <p:spPr>
          <a:xfrm>
            <a:off x="15867776" y="1448001"/>
            <a:ext cx="18497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0" b="1" kern="1200" dirty="0">
                <a:solidFill>
                  <a:prstClr val="white"/>
                </a:solidFill>
                <a:latin typeface="Arial Black" panose="020B0A04020102020204" pitchFamily="34" charset="0"/>
                <a:ea typeface="+mj-ea"/>
                <a:cs typeface="+mj-cs"/>
              </a:rPr>
              <a:t>!!!</a:t>
            </a:r>
            <a:endParaRPr lang="ru-RU" sz="9000" dirty="0"/>
          </a:p>
        </p:txBody>
      </p:sp>
    </p:spTree>
    <p:extLst>
      <p:ext uri="{BB962C8B-B14F-4D97-AF65-F5344CB8AC3E}">
        <p14:creationId xmlns:p14="http://schemas.microsoft.com/office/powerpoint/2010/main" val="2832536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51EF7B4-4A4F-AC78-3923-7BB30A7E6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2636B609-6FF3-62C2-2D71-AD05C8F349B3}"/>
              </a:ext>
            </a:extLst>
          </p:cNvPr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6E20F29-2B52-22B0-7D54-DB6B16F6E575}"/>
                </a:ext>
              </a:extLst>
            </p:cNvPr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8DD96825-13B8-E350-D8F8-713A5F85EFD4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47970BEA-673A-7340-8A4E-B9EA3BE7A6DC}"/>
              </a:ext>
            </a:extLst>
          </p:cNvPr>
          <p:cNvSpPr txBox="1"/>
          <p:nvPr/>
        </p:nvSpPr>
        <p:spPr>
          <a:xfrm>
            <a:off x="39930" y="2001611"/>
            <a:ext cx="1537013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1" algn="ctr">
              <a:spcBef>
                <a:spcPts val="100"/>
              </a:spcBef>
              <a:buClr>
                <a:srgbClr val="DE443A"/>
              </a:buClr>
              <a:buSzPct val="118181"/>
              <a:tabLst>
                <a:tab pos="762000" algn="l"/>
              </a:tabLst>
            </a:pPr>
            <a:r>
              <a:rPr lang="ru-RU" sz="7200" b="1" spc="-3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ВАША</a:t>
            </a:r>
            <a:r>
              <a:rPr lang="ru-RU" sz="7200" spc="-3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БЕЗОПАСНОСТЬ</a:t>
            </a:r>
            <a:endParaRPr sz="7200" spc="-300" dirty="0">
              <a:latin typeface="Montserrat SemiBold" pitchFamily="2" charset="-52"/>
              <a:cs typeface="Tahoma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D045E11-8DF1-21A6-2C60-9741768BCB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8772" y="651256"/>
            <a:ext cx="1529841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300" dirty="0">
                <a:solidFill>
                  <a:srgbClr val="DE4439"/>
                </a:solidFill>
                <a:latin typeface="Montserrat Black" pitchFamily="2" charset="-52"/>
              </a:rPr>
              <a:t>АЛГОРИТМ ОКАЗАНИЯ ПЕРВОЙ ПОМОЩИ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F8D418E-E3E4-6B57-E3F5-06CC4FDE05E9}"/>
              </a:ext>
            </a:extLst>
          </p:cNvPr>
          <p:cNvSpPr txBox="1"/>
          <p:nvPr/>
        </p:nvSpPr>
        <p:spPr>
          <a:xfrm>
            <a:off x="684819" y="5383048"/>
            <a:ext cx="1833855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20000" spc="-150" dirty="0">
                <a:solidFill>
                  <a:srgbClr val="DE4439"/>
                </a:solidFill>
                <a:latin typeface="Geologica Black" pitchFamily="2" charset="0"/>
                <a:cs typeface="Tahoma"/>
              </a:rPr>
              <a:t>3</a:t>
            </a:r>
            <a:endParaRPr sz="20000" spc="-150" dirty="0">
              <a:latin typeface="Geologica Black" pitchFamily="2" charset="0"/>
              <a:cs typeface="Tahoma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CE7C19A-D517-9EDE-2E88-C5107E02EC64}"/>
              </a:ext>
            </a:extLst>
          </p:cNvPr>
          <p:cNvSpPr txBox="1"/>
          <p:nvPr/>
        </p:nvSpPr>
        <p:spPr>
          <a:xfrm>
            <a:off x="12362432" y="6106572"/>
            <a:ext cx="5495027" cy="181844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6107113" indent="-5745163">
              <a:lnSpc>
                <a:spcPct val="100000"/>
              </a:lnSpc>
              <a:spcBef>
                <a:spcPts val="480"/>
              </a:spcBef>
            </a:pPr>
            <a:r>
              <a:rPr sz="5500" b="1" spc="-335" dirty="0">
                <a:solidFill>
                  <a:srgbClr val="DE443A"/>
                </a:solidFill>
                <a:latin typeface="Montserrat SemiBold" pitchFamily="2" charset="-52"/>
                <a:cs typeface="Tahoma"/>
              </a:rPr>
              <a:t>-</a:t>
            </a:r>
            <a:r>
              <a:rPr sz="5500" b="1" spc="310" dirty="0">
                <a:solidFill>
                  <a:srgbClr val="DE443A"/>
                </a:solidFill>
                <a:latin typeface="Montserrat SemiBold" pitchFamily="2" charset="-52"/>
                <a:cs typeface="Tahoma"/>
              </a:rPr>
              <a:t> </a:t>
            </a:r>
            <a:r>
              <a:rPr sz="55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где?</a:t>
            </a:r>
            <a:r>
              <a:rPr sz="5500" spc="-295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5500" b="1" spc="-335" dirty="0">
                <a:solidFill>
                  <a:srgbClr val="DE443A"/>
                </a:solidFill>
                <a:latin typeface="Montserrat SemiBold" pitchFamily="2" charset="-52"/>
                <a:cs typeface="Tahoma"/>
              </a:rPr>
              <a:t>- </a:t>
            </a:r>
            <a:r>
              <a:rPr sz="5500" dirty="0" err="1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что</a:t>
            </a:r>
            <a:r>
              <a:rPr sz="55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?</a:t>
            </a:r>
            <a:endParaRPr lang="ru-RU" sz="5500" dirty="0">
              <a:solidFill>
                <a:srgbClr val="171717"/>
              </a:solidFill>
              <a:latin typeface="Montserrat SemiBold" pitchFamily="2" charset="-52"/>
              <a:cs typeface="Tahoma"/>
            </a:endParaRPr>
          </a:p>
          <a:p>
            <a:pPr marL="6107113" indent="-5745163">
              <a:lnSpc>
                <a:spcPct val="100000"/>
              </a:lnSpc>
              <a:spcBef>
                <a:spcPts val="480"/>
              </a:spcBef>
            </a:pPr>
            <a:r>
              <a:rPr sz="5500" spc="-29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5500" b="1" spc="-335" dirty="0">
                <a:solidFill>
                  <a:srgbClr val="DE443A"/>
                </a:solidFill>
                <a:latin typeface="Montserrat SemiBold" pitchFamily="2" charset="-52"/>
                <a:cs typeface="Tahoma"/>
              </a:rPr>
              <a:t>- </a:t>
            </a:r>
            <a:r>
              <a:rPr sz="5500" spc="75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с</a:t>
            </a:r>
            <a:r>
              <a:rPr lang="ru-RU" sz="5500" spc="75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кем?</a:t>
            </a:r>
            <a:endParaRPr sz="5500" dirty="0">
              <a:latin typeface="Montserrat SemiBold" pitchFamily="2" charset="-52"/>
              <a:cs typeface="Tahoma"/>
            </a:endParaRPr>
          </a:p>
        </p:txBody>
      </p:sp>
      <p:pic>
        <p:nvPicPr>
          <p:cNvPr id="11" name="object 11">
            <a:extLst>
              <a:ext uri="{FF2B5EF4-FFF2-40B4-BE49-F238E27FC236}">
                <a16:creationId xmlns:a16="http://schemas.microsoft.com/office/drawing/2014/main" id="{C1BE824B-6620-D8B7-4ABA-62DAF833050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62729" y="414399"/>
            <a:ext cx="1716942" cy="1717155"/>
          </a:xfrm>
          <a:prstGeom prst="rect">
            <a:avLst/>
          </a:prstGeom>
        </p:spPr>
      </p:pic>
      <p:sp>
        <p:nvSpPr>
          <p:cNvPr id="17" name="object 3">
            <a:extLst>
              <a:ext uri="{FF2B5EF4-FFF2-40B4-BE49-F238E27FC236}">
                <a16:creationId xmlns:a16="http://schemas.microsoft.com/office/drawing/2014/main" id="{9C51573A-EEAD-6E24-1552-3BF8BEFB9601}"/>
              </a:ext>
            </a:extLst>
          </p:cNvPr>
          <p:cNvSpPr/>
          <p:nvPr/>
        </p:nvSpPr>
        <p:spPr>
          <a:xfrm>
            <a:off x="11963400" y="6819900"/>
            <a:ext cx="6311011" cy="3467099"/>
          </a:xfrm>
          <a:custGeom>
            <a:avLst/>
            <a:gdLst>
              <a:gd name="connsiteX0" fmla="*/ 10805967 w 10805967"/>
              <a:gd name="connsiteY0" fmla="*/ 0 h 746748"/>
              <a:gd name="connsiteX1" fmla="*/ 5202621 w 10805967"/>
              <a:gd name="connsiteY1" fmla="*/ 390615 h 746748"/>
              <a:gd name="connsiteX2" fmla="*/ 0 w 10805967"/>
              <a:gd name="connsiteY2" fmla="*/ 746748 h 746748"/>
              <a:gd name="connsiteX3" fmla="*/ 10805967 w 10805967"/>
              <a:gd name="connsiteY3" fmla="*/ 746748 h 746748"/>
              <a:gd name="connsiteX4" fmla="*/ 10805967 w 10805967"/>
              <a:gd name="connsiteY4" fmla="*/ 0 h 74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5967" h="746748">
                <a:moveTo>
                  <a:pt x="10805967" y="0"/>
                </a:moveTo>
                <a:lnTo>
                  <a:pt x="5202621" y="390615"/>
                </a:lnTo>
                <a:lnTo>
                  <a:pt x="0" y="746748"/>
                </a:lnTo>
                <a:lnTo>
                  <a:pt x="10805967" y="746748"/>
                </a:lnTo>
                <a:lnTo>
                  <a:pt x="10805967" y="0"/>
                </a:lnTo>
                <a:close/>
              </a:path>
            </a:pathLst>
          </a:custGeom>
          <a:solidFill>
            <a:srgbClr val="1F23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99816E71-245E-F3A7-5DC7-2831129D8FF1}"/>
              </a:ext>
            </a:extLst>
          </p:cNvPr>
          <p:cNvSpPr/>
          <p:nvPr/>
        </p:nvSpPr>
        <p:spPr>
          <a:xfrm>
            <a:off x="12567548" y="7090960"/>
            <a:ext cx="5720452" cy="3196040"/>
          </a:xfrm>
          <a:custGeom>
            <a:avLst/>
            <a:gdLst>
              <a:gd name="connsiteX0" fmla="*/ 5243284 w 5243284"/>
              <a:gd name="connsiteY0" fmla="*/ 0 h 1162180"/>
              <a:gd name="connsiteX1" fmla="*/ 2225520 w 5243284"/>
              <a:gd name="connsiteY1" fmla="*/ 669405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15641205 w 15641205"/>
              <a:gd name="connsiteY0" fmla="*/ 0 h 1175053"/>
              <a:gd name="connsiteX1" fmla="*/ 12623441 w 15641205"/>
              <a:gd name="connsiteY1" fmla="*/ 669405 h 1175053"/>
              <a:gd name="connsiteX2" fmla="*/ 0 w 15641205"/>
              <a:gd name="connsiteY2" fmla="*/ 1175053 h 1175053"/>
              <a:gd name="connsiteX3" fmla="*/ 15641205 w 15641205"/>
              <a:gd name="connsiteY3" fmla="*/ 1162180 h 1175053"/>
              <a:gd name="connsiteX4" fmla="*/ 15641205 w 15641205"/>
              <a:gd name="connsiteY4" fmla="*/ 0 h 1175053"/>
              <a:gd name="connsiteX0" fmla="*/ 15695930 w 15695930"/>
              <a:gd name="connsiteY0" fmla="*/ 0 h 2084757"/>
              <a:gd name="connsiteX1" fmla="*/ 12623441 w 15695930"/>
              <a:gd name="connsiteY1" fmla="*/ 1579109 h 2084757"/>
              <a:gd name="connsiteX2" fmla="*/ 0 w 15695930"/>
              <a:gd name="connsiteY2" fmla="*/ 2084757 h 2084757"/>
              <a:gd name="connsiteX3" fmla="*/ 15641205 w 15695930"/>
              <a:gd name="connsiteY3" fmla="*/ 2071884 h 2084757"/>
              <a:gd name="connsiteX4" fmla="*/ 15695930 w 15695930"/>
              <a:gd name="connsiteY4" fmla="*/ 0 h 2084757"/>
              <a:gd name="connsiteX0" fmla="*/ 15695930 w 15787140"/>
              <a:gd name="connsiteY0" fmla="*/ 0 h 2084757"/>
              <a:gd name="connsiteX1" fmla="*/ 12623441 w 15787140"/>
              <a:gd name="connsiteY1" fmla="*/ 1579109 h 2084757"/>
              <a:gd name="connsiteX2" fmla="*/ 0 w 15787140"/>
              <a:gd name="connsiteY2" fmla="*/ 2084757 h 2084757"/>
              <a:gd name="connsiteX3" fmla="*/ 15787140 w 15787140"/>
              <a:gd name="connsiteY3" fmla="*/ 2076175 h 2084757"/>
              <a:gd name="connsiteX4" fmla="*/ 15695930 w 15787140"/>
              <a:gd name="connsiteY4" fmla="*/ 0 h 2084757"/>
              <a:gd name="connsiteX0" fmla="*/ 15695930 w 15695930"/>
              <a:gd name="connsiteY0" fmla="*/ 0 h 2084757"/>
              <a:gd name="connsiteX1" fmla="*/ 12623441 w 15695930"/>
              <a:gd name="connsiteY1" fmla="*/ 1579109 h 2084757"/>
              <a:gd name="connsiteX2" fmla="*/ 0 w 15695930"/>
              <a:gd name="connsiteY2" fmla="*/ 2084757 h 2084757"/>
              <a:gd name="connsiteX3" fmla="*/ 15695930 w 15695930"/>
              <a:gd name="connsiteY3" fmla="*/ 2024682 h 2084757"/>
              <a:gd name="connsiteX4" fmla="*/ 15695930 w 15695930"/>
              <a:gd name="connsiteY4" fmla="*/ 0 h 2084757"/>
              <a:gd name="connsiteX0" fmla="*/ 15695930 w 15750655"/>
              <a:gd name="connsiteY0" fmla="*/ 0 h 2084757"/>
              <a:gd name="connsiteX1" fmla="*/ 12623441 w 15750655"/>
              <a:gd name="connsiteY1" fmla="*/ 1579109 h 2084757"/>
              <a:gd name="connsiteX2" fmla="*/ 0 w 15750655"/>
              <a:gd name="connsiteY2" fmla="*/ 2084757 h 2084757"/>
              <a:gd name="connsiteX3" fmla="*/ 15750655 w 15750655"/>
              <a:gd name="connsiteY3" fmla="*/ 2076175 h 2084757"/>
              <a:gd name="connsiteX4" fmla="*/ 15695930 w 15750655"/>
              <a:gd name="connsiteY4" fmla="*/ 0 h 208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655" h="2084757">
                <a:moveTo>
                  <a:pt x="15695930" y="0"/>
                </a:moveTo>
                <a:lnTo>
                  <a:pt x="12623441" y="1579109"/>
                </a:lnTo>
                <a:lnTo>
                  <a:pt x="0" y="2084757"/>
                </a:lnTo>
                <a:lnTo>
                  <a:pt x="15750655" y="2076175"/>
                </a:lnTo>
                <a:lnTo>
                  <a:pt x="15695930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2024DE-F2DA-07AB-E6E7-C6FF3DF84EDE}"/>
              </a:ext>
            </a:extLst>
          </p:cNvPr>
          <p:cNvSpPr txBox="1"/>
          <p:nvPr/>
        </p:nvSpPr>
        <p:spPr>
          <a:xfrm>
            <a:off x="8458200" y="3602828"/>
            <a:ext cx="366455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675">
              <a:spcBef>
                <a:spcPts val="100"/>
              </a:spcBef>
            </a:pPr>
            <a:r>
              <a:rPr lang="ru-RU" sz="5400" b="1" spc="-1320" baseline="-4040" dirty="0">
                <a:solidFill>
                  <a:srgbClr val="DE443A"/>
                </a:solidFill>
                <a:latin typeface="Montserrat Black" pitchFamily="2" charset="-52"/>
                <a:cs typeface="Tahoma"/>
              </a:rPr>
              <a:t> </a:t>
            </a:r>
            <a:r>
              <a:rPr lang="ru-RU" sz="4400" dirty="0">
                <a:solidFill>
                  <a:srgbClr val="DE4439"/>
                </a:solidFill>
                <a:latin typeface="Montserrat Black" pitchFamily="2" charset="-52"/>
                <a:cs typeface="Tahoma"/>
              </a:rPr>
              <a:t>кровь</a:t>
            </a:r>
          </a:p>
          <a:p>
            <a:pPr marL="447675"/>
            <a:r>
              <a:rPr lang="ru-RU" sz="4400" dirty="0">
                <a:solidFill>
                  <a:srgbClr val="DE4439"/>
                </a:solidFill>
                <a:latin typeface="Montserrat Black" pitchFamily="2" charset="-52"/>
                <a:cs typeface="Tahoma"/>
              </a:rPr>
              <a:t>сознание</a:t>
            </a:r>
          </a:p>
          <a:p>
            <a:pPr marL="447675"/>
            <a:r>
              <a:rPr lang="ru-RU" sz="4400" dirty="0">
                <a:solidFill>
                  <a:srgbClr val="DE4439"/>
                </a:solidFill>
                <a:latin typeface="Montserrat Black" pitchFamily="2" charset="-52"/>
                <a:cs typeface="Tahoma"/>
              </a:rPr>
              <a:t>дыхание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E0EAFE-3BE0-56A7-71F8-18BDBB82696A}"/>
              </a:ext>
            </a:extLst>
          </p:cNvPr>
          <p:cNvSpPr txBox="1"/>
          <p:nvPr/>
        </p:nvSpPr>
        <p:spPr>
          <a:xfrm>
            <a:off x="8208792" y="3702965"/>
            <a:ext cx="1266033" cy="2403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ru-RU" sz="9600" b="1" spc="-335" dirty="0">
                <a:solidFill>
                  <a:srgbClr val="DE443A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- </a:t>
            </a:r>
          </a:p>
          <a:p>
            <a:pPr>
              <a:lnSpc>
                <a:spcPct val="50000"/>
              </a:lnSpc>
            </a:pPr>
            <a:r>
              <a:rPr lang="ru-RU" sz="9600" b="1" spc="-335" dirty="0">
                <a:solidFill>
                  <a:srgbClr val="DE443A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- </a:t>
            </a:r>
          </a:p>
          <a:p>
            <a:pPr>
              <a:lnSpc>
                <a:spcPct val="50000"/>
              </a:lnSpc>
            </a:pPr>
            <a:r>
              <a:rPr lang="ru-RU" sz="9600" b="1" spc="-335" dirty="0">
                <a:solidFill>
                  <a:srgbClr val="DE443A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-</a:t>
            </a:r>
            <a:endParaRPr lang="ru-RU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F72F47-1F53-230D-95E3-29D66B561C21}"/>
              </a:ext>
            </a:extLst>
          </p:cNvPr>
          <p:cNvSpPr txBox="1"/>
          <p:nvPr/>
        </p:nvSpPr>
        <p:spPr>
          <a:xfrm>
            <a:off x="2645020" y="5874118"/>
            <a:ext cx="9147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0" b="1" spc="-150" dirty="0">
                <a:solidFill>
                  <a:srgbClr val="DE4439"/>
                </a:solidFill>
                <a:latin typeface="Montserrat Medium" pitchFamily="2" charset="-52"/>
                <a:cs typeface="Tahoma"/>
              </a:rPr>
              <a:t>103 </a:t>
            </a:r>
            <a:r>
              <a:rPr lang="ru-RU" sz="12000" b="1" spc="-150" dirty="0">
                <a:solidFill>
                  <a:srgbClr val="171717"/>
                </a:solidFill>
                <a:latin typeface="Montserrat Medium" pitchFamily="2" charset="-52"/>
                <a:cs typeface="Tahoma"/>
              </a:rPr>
              <a:t>/ </a:t>
            </a:r>
            <a:r>
              <a:rPr lang="ru-RU" sz="12000" b="1" spc="-150" dirty="0">
                <a:solidFill>
                  <a:srgbClr val="DE4439"/>
                </a:solidFill>
                <a:latin typeface="Montserrat Medium" pitchFamily="2" charset="-52"/>
                <a:cs typeface="Tahoma"/>
              </a:rPr>
              <a:t>112</a:t>
            </a:r>
            <a:endParaRPr lang="ru-RU" sz="12000" dirty="0">
              <a:solidFill>
                <a:srgbClr val="DE4439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83865C-5AC3-0E67-36D1-819641E1D1D6}"/>
              </a:ext>
            </a:extLst>
          </p:cNvPr>
          <p:cNvSpPr txBox="1"/>
          <p:nvPr/>
        </p:nvSpPr>
        <p:spPr>
          <a:xfrm>
            <a:off x="2433835" y="8544219"/>
            <a:ext cx="1059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lang="ru-RU" sz="7200" spc="-15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ПЕРВАЯ ПОМОЩЬ</a:t>
            </a:r>
            <a:endParaRPr lang="ru-RU" sz="7200" spc="-150" dirty="0">
              <a:latin typeface="Montserrat SemiBold" pitchFamily="2" charset="-52"/>
              <a:cs typeface="Tahom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808FC4-A8B7-E266-BC3D-EF259DB03C04}"/>
              </a:ext>
            </a:extLst>
          </p:cNvPr>
          <p:cNvSpPr txBox="1"/>
          <p:nvPr/>
        </p:nvSpPr>
        <p:spPr>
          <a:xfrm>
            <a:off x="2209800" y="3671417"/>
            <a:ext cx="5486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lvl="1" algn="l">
              <a:spcBef>
                <a:spcPts val="250"/>
              </a:spcBef>
              <a:buClr>
                <a:srgbClr val="DE443A"/>
              </a:buClr>
              <a:buSzPct val="118181"/>
              <a:tabLst>
                <a:tab pos="762000" algn="l"/>
              </a:tabLst>
            </a:pPr>
            <a:r>
              <a:rPr lang="ru-RU" sz="4000" spc="-3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ОЦЕНКА СОСТОЯНИЯ ПОСТРАДАВШЕГО</a:t>
            </a:r>
            <a:endParaRPr lang="ru-RU" sz="4000" spc="-300" dirty="0">
              <a:latin typeface="Montserrat SemiBold" pitchFamily="2" charset="-52"/>
              <a:cs typeface="Tahom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D8572B-18AA-0432-D374-DD21C220A787}"/>
              </a:ext>
            </a:extLst>
          </p:cNvPr>
          <p:cNvSpPr txBox="1"/>
          <p:nvPr/>
        </p:nvSpPr>
        <p:spPr>
          <a:xfrm>
            <a:off x="609637" y="1123681"/>
            <a:ext cx="1219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lvl="1" algn="ctr">
              <a:spcBef>
                <a:spcPts val="100"/>
              </a:spcBef>
              <a:buClr>
                <a:srgbClr val="DE443A"/>
              </a:buClr>
              <a:buSzPct val="118181"/>
              <a:tabLst>
                <a:tab pos="762000" algn="l"/>
              </a:tabLst>
            </a:pPr>
            <a:r>
              <a:rPr lang="ru-RU" sz="20000" b="1" spc="-300" dirty="0">
                <a:solidFill>
                  <a:srgbClr val="DE4439"/>
                </a:solidFill>
                <a:latin typeface="Geologica Black" pitchFamily="2" charset="0"/>
                <a:cs typeface="Tahoma"/>
              </a:rPr>
              <a:t>1</a:t>
            </a:r>
            <a:endParaRPr lang="ru-RU" sz="20000" b="1" spc="-300" dirty="0">
              <a:solidFill>
                <a:srgbClr val="171717"/>
              </a:solidFill>
              <a:latin typeface="Geologica Black" pitchFamily="2" charset="0"/>
              <a:cs typeface="Tahoma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989ECD-FDAF-80E4-5A6C-1E3BDA2E7062}"/>
              </a:ext>
            </a:extLst>
          </p:cNvPr>
          <p:cNvSpPr txBox="1"/>
          <p:nvPr/>
        </p:nvSpPr>
        <p:spPr>
          <a:xfrm>
            <a:off x="427039" y="3193012"/>
            <a:ext cx="1905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lvl="1" algn="ctr">
              <a:spcBef>
                <a:spcPts val="250"/>
              </a:spcBef>
              <a:buClr>
                <a:srgbClr val="DE443A"/>
              </a:buClr>
              <a:buSzPct val="118181"/>
              <a:tabLst>
                <a:tab pos="762000" algn="l"/>
              </a:tabLst>
            </a:pPr>
            <a:r>
              <a:rPr lang="ru-RU" sz="20000" spc="-300" dirty="0">
                <a:solidFill>
                  <a:srgbClr val="DE4439"/>
                </a:solidFill>
                <a:latin typeface="Geologica Black" pitchFamily="2" charset="0"/>
                <a:cs typeface="Tahoma"/>
              </a:rPr>
              <a:t>2</a:t>
            </a:r>
            <a:r>
              <a:rPr lang="ru-RU" sz="15000" spc="-300" dirty="0">
                <a:solidFill>
                  <a:srgbClr val="171717"/>
                </a:solidFill>
                <a:latin typeface="Geologica Black" pitchFamily="2" charset="0"/>
                <a:cs typeface="Tahoma"/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1B8F11-719B-92DC-20D4-282523CF9D4D}"/>
              </a:ext>
            </a:extLst>
          </p:cNvPr>
          <p:cNvSpPr txBox="1"/>
          <p:nvPr/>
        </p:nvSpPr>
        <p:spPr>
          <a:xfrm>
            <a:off x="609637" y="7452379"/>
            <a:ext cx="198422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0" spc="-150" dirty="0">
                <a:solidFill>
                  <a:srgbClr val="DE4439"/>
                </a:solidFill>
                <a:latin typeface="Geologica Black" pitchFamily="2" charset="0"/>
                <a:cs typeface="Tahoma"/>
              </a:rPr>
              <a:t>4</a:t>
            </a:r>
            <a:endParaRPr lang="ru-RU" sz="20000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EBB9E13-05C8-C342-0682-C22546435B37}"/>
              </a:ext>
            </a:extLst>
          </p:cNvPr>
          <p:cNvSpPr/>
          <p:nvPr/>
        </p:nvSpPr>
        <p:spPr>
          <a:xfrm>
            <a:off x="609569" y="3648557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CE656AC-83F6-6DE9-69A3-E653851B3C06}"/>
              </a:ext>
            </a:extLst>
          </p:cNvPr>
          <p:cNvSpPr/>
          <p:nvPr/>
        </p:nvSpPr>
        <p:spPr>
          <a:xfrm>
            <a:off x="633838" y="5754337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B936D77-A591-6C72-A2DE-D4DBB0EBCA92}"/>
              </a:ext>
            </a:extLst>
          </p:cNvPr>
          <p:cNvSpPr/>
          <p:nvPr/>
        </p:nvSpPr>
        <p:spPr>
          <a:xfrm>
            <a:off x="729464" y="7878957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07ABBD-E05A-0670-CC68-D908EC6DC622}"/>
              </a:ext>
            </a:extLst>
          </p:cNvPr>
          <p:cNvSpPr txBox="1"/>
          <p:nvPr/>
        </p:nvSpPr>
        <p:spPr>
          <a:xfrm>
            <a:off x="12362433" y="4375735"/>
            <a:ext cx="6130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spc="-7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«Вам</a:t>
            </a:r>
            <a:r>
              <a:rPr lang="ru-RU" sz="3600" spc="-195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36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нужна</a:t>
            </a:r>
            <a:r>
              <a:rPr lang="ru-RU" sz="3600" spc="-19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3600" spc="-1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помощь?»</a:t>
            </a:r>
            <a:endParaRPr lang="ru-RU" sz="3600" dirty="0">
              <a:latin typeface="Montserrat SemiBold" pitchFamily="2" charset="-52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65124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757EB3-FAEC-9328-441C-33CBE283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15" b="11698"/>
          <a:stretch/>
        </p:blipFill>
        <p:spPr>
          <a:xfrm>
            <a:off x="3962400" y="6210300"/>
            <a:ext cx="10096500" cy="28194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4"/>
                  </a:moveTo>
                  <a:lnTo>
                    <a:pt x="0" y="253984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29200" y="3695700"/>
            <a:ext cx="9372600" cy="26606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350" b="1" spc="-150" dirty="0">
                <a:solidFill>
                  <a:srgbClr val="DE4439"/>
                </a:solidFill>
                <a:latin typeface="Montserrat Black" pitchFamily="2" charset="-52"/>
              </a:rPr>
              <a:t>БЕЗОПАСНОЕ</a:t>
            </a:r>
            <a:endParaRPr sz="8350" spc="-150" dirty="0">
              <a:latin typeface="Montserrat Black" pitchFamily="2" charset="-52"/>
            </a:endParaRPr>
          </a:p>
          <a:p>
            <a:pPr marL="57785">
              <a:lnSpc>
                <a:spcPct val="100000"/>
              </a:lnSpc>
              <a:spcBef>
                <a:spcPts val="30"/>
              </a:spcBef>
            </a:pPr>
            <a:r>
              <a:rPr sz="8350" spc="-150" dirty="0">
                <a:solidFill>
                  <a:srgbClr val="161616"/>
                </a:solidFill>
                <a:latin typeface="Montserrat Black" pitchFamily="2" charset="-52"/>
              </a:rPr>
              <a:t>ПОЛОЖЕНИЕ</a:t>
            </a:r>
            <a:endParaRPr sz="8350" spc="-150" dirty="0">
              <a:latin typeface="Montserrat Black" pitchFamily="2" charset="-52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DAF6478-4F8C-DE0D-39FB-52C3C76F2823}"/>
              </a:ext>
            </a:extLst>
          </p:cNvPr>
          <p:cNvSpPr/>
          <p:nvPr/>
        </p:nvSpPr>
        <p:spPr>
          <a:xfrm>
            <a:off x="494459" y="495300"/>
            <a:ext cx="17297400" cy="9669433"/>
          </a:xfrm>
          <a:prstGeom prst="ellipse">
            <a:avLst/>
          </a:prstGeom>
          <a:noFill/>
          <a:ln w="57150">
            <a:solidFill>
              <a:srgbClr val="DE44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84911F2-720D-4015-A6DA-30B26FE74BB6}"/>
              </a:ext>
            </a:extLst>
          </p:cNvPr>
          <p:cNvSpPr/>
          <p:nvPr/>
        </p:nvSpPr>
        <p:spPr>
          <a:xfrm>
            <a:off x="495300" y="495300"/>
            <a:ext cx="17297400" cy="9669433"/>
          </a:xfrm>
          <a:prstGeom prst="ellipse">
            <a:avLst/>
          </a:prstGeom>
          <a:noFill/>
          <a:ln w="57150">
            <a:solidFill>
              <a:srgbClr val="DE44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412FFFE-742E-A2CE-2ACB-2A5D15316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09" y="1865967"/>
            <a:ext cx="6240764" cy="43123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DA0488-AA13-8E92-8BA6-8D40B8078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62" y="2919259"/>
            <a:ext cx="6611771" cy="661177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0"/>
                  </a:moveTo>
                  <a:lnTo>
                    <a:pt x="0" y="253980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33400" y="755970"/>
            <a:ext cx="121920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300" dirty="0">
                <a:solidFill>
                  <a:srgbClr val="171717"/>
                </a:solidFill>
                <a:latin typeface="Montserrat" pitchFamily="2" charset="-52"/>
                <a:cs typeface="Tahoma"/>
              </a:rPr>
              <a:t>БЕЗОПАСНОЕ</a:t>
            </a:r>
            <a:r>
              <a:rPr sz="5500" spc="-295" dirty="0">
                <a:solidFill>
                  <a:srgbClr val="171717"/>
                </a:solidFill>
                <a:latin typeface="Montserrat" pitchFamily="2" charset="-52"/>
                <a:cs typeface="Tahoma"/>
              </a:rPr>
              <a:t> </a:t>
            </a:r>
            <a:r>
              <a:rPr sz="5500" spc="365" dirty="0">
                <a:solidFill>
                  <a:srgbClr val="171717"/>
                </a:solidFill>
                <a:latin typeface="Montserrat" pitchFamily="2" charset="-52"/>
                <a:cs typeface="Tahoma"/>
              </a:rPr>
              <a:t>ПОЛОЖЕНИЕ</a:t>
            </a:r>
            <a:endParaRPr sz="5500" dirty="0">
              <a:latin typeface="Montserrat" pitchFamily="2" charset="-52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20295" y="2057451"/>
            <a:ext cx="7543800" cy="12920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000" spc="-30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СОЗНАНИЕ</a:t>
            </a:r>
            <a:endParaRPr sz="8000" spc="-300" dirty="0">
              <a:latin typeface="Montserrat Black" pitchFamily="2" charset="-52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21861" y="2249438"/>
            <a:ext cx="5914308" cy="5788123"/>
          </a:xfrm>
          <a:prstGeom prst="rect">
            <a:avLst/>
          </a:prstGeom>
        </p:spPr>
        <p:txBody>
          <a:bodyPr vert="horz" wrap="square" lIns="0" tIns="309245" rIns="0" bIns="0" rtlCol="0">
            <a:spAutoFit/>
          </a:bodyPr>
          <a:lstStyle/>
          <a:p>
            <a:pPr marR="277495" algn="ctr">
              <a:lnSpc>
                <a:spcPct val="100000"/>
              </a:lnSpc>
              <a:spcBef>
                <a:spcPts val="2435"/>
              </a:spcBef>
            </a:pPr>
            <a:endParaRPr lang="ru-RU" sz="267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endParaRPr lang="ru-RU" sz="8300" dirty="0">
              <a:latin typeface="Tahoma"/>
              <a:cs typeface="Tahom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6120EA-6A49-EED4-A42D-CE34D6FA2F75}"/>
              </a:ext>
            </a:extLst>
          </p:cNvPr>
          <p:cNvSpPr txBox="1"/>
          <p:nvPr/>
        </p:nvSpPr>
        <p:spPr>
          <a:xfrm>
            <a:off x="10363200" y="8037561"/>
            <a:ext cx="93522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0" spc="-15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ДЫХАНИЕ</a:t>
            </a:r>
            <a:endParaRPr lang="ru-RU" sz="8000" spc="-150" dirty="0">
              <a:latin typeface="Montserrat Black" pitchFamily="2" charset="-52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E07BF8CA-C7D1-DA9E-1503-75AA0BAAB0E0}"/>
              </a:ext>
            </a:extLst>
          </p:cNvPr>
          <p:cNvSpPr/>
          <p:nvPr/>
        </p:nvSpPr>
        <p:spPr>
          <a:xfrm>
            <a:off x="3733800" y="3992432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9C02D3FE-14C8-3986-1D79-CE18E9F99537}"/>
              </a:ext>
            </a:extLst>
          </p:cNvPr>
          <p:cNvSpPr/>
          <p:nvPr/>
        </p:nvSpPr>
        <p:spPr>
          <a:xfrm>
            <a:off x="12256680" y="6541824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4D8593A7-923C-C00A-2163-BE3E83334597}"/>
              </a:ext>
            </a:extLst>
          </p:cNvPr>
          <p:cNvSpPr/>
          <p:nvPr/>
        </p:nvSpPr>
        <p:spPr>
          <a:xfrm rot="5400000">
            <a:off x="12260637" y="6527411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13E63F3-2D46-B7F9-6005-761608DDEF0D}"/>
              </a:ext>
            </a:extLst>
          </p:cNvPr>
          <p:cNvSpPr/>
          <p:nvPr/>
        </p:nvSpPr>
        <p:spPr>
          <a:xfrm>
            <a:off x="685800" y="1615180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271" y="411957"/>
            <a:ext cx="13177464" cy="17145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ПРИЧИНА ВАМ НЕ ИЗВЕСТНА!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7" y="2011160"/>
            <a:ext cx="11720507" cy="779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74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0661A-6237-E9AF-5447-7243BE4A8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83" y="783196"/>
            <a:ext cx="13708380" cy="846386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ВОЗДУХ - СТОП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37FC1B-9D1C-78B2-645D-67C08020B6B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b="16677"/>
          <a:stretch/>
        </p:blipFill>
        <p:spPr>
          <a:xfrm>
            <a:off x="498751" y="2763048"/>
            <a:ext cx="17290499" cy="711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55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E53B7-4E73-D2A4-7A0B-9E3A4846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293" y="547688"/>
            <a:ext cx="13444407" cy="1988345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Безопасное боковое положение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310149-EFAE-F2E0-73A2-33E9D80D4588}"/>
              </a:ext>
            </a:extLst>
          </p:cNvPr>
          <p:cNvSpPr/>
          <p:nvPr/>
        </p:nvSpPr>
        <p:spPr>
          <a:xfrm>
            <a:off x="968929" y="547688"/>
            <a:ext cx="14652071" cy="19883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A1EEC63-9D86-E148-5983-FAACFD63BD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667" y="3099457"/>
            <a:ext cx="10260666" cy="67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26BCCC-C38E-E95B-8999-04040523F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643" y="910268"/>
            <a:ext cx="1301715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55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CB0940-F29B-FFFA-520B-FE92CE48518C}"/>
              </a:ext>
            </a:extLst>
          </p:cNvPr>
          <p:cNvSpPr/>
          <p:nvPr/>
        </p:nvSpPr>
        <p:spPr>
          <a:xfrm>
            <a:off x="1006679" y="4983061"/>
            <a:ext cx="16434033" cy="475625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5009" y="547688"/>
            <a:ext cx="16916399" cy="426285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5400" b="1" dirty="0"/>
              <a:t>По инициативе этого Комитета в 1864 г. швейцарское правительство созвало дипломатическую конференцию для выработки документа о помощи жертвам войны. </a:t>
            </a:r>
          </a:p>
          <a:p>
            <a:pPr algn="ctr"/>
            <a:r>
              <a:rPr lang="ru-RU" sz="5400" b="1" dirty="0"/>
              <a:t>В ней приняло участие 12 государств.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41CDC-CC49-6D4D-A4AB-8702BAD98623}"/>
              </a:ext>
            </a:extLst>
          </p:cNvPr>
          <p:cNvSpPr txBox="1"/>
          <p:nvPr/>
        </p:nvSpPr>
        <p:spPr>
          <a:xfrm>
            <a:off x="1152938" y="5143501"/>
            <a:ext cx="1608151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Участники конференции подписали первую многостороннюю Конвенцию о защите раненых и больных во время войны </a:t>
            </a:r>
          </a:p>
          <a:p>
            <a:pPr algn="ctr"/>
            <a:r>
              <a:rPr lang="ru-RU" sz="5400" b="1" dirty="0">
                <a:solidFill>
                  <a:schemeClr val="bg1"/>
                </a:solidFill>
              </a:rPr>
              <a:t>— первый документ международного гуманитарного права.</a:t>
            </a:r>
          </a:p>
        </p:txBody>
      </p:sp>
    </p:spTree>
    <p:extLst>
      <p:ext uri="{BB962C8B-B14F-4D97-AF65-F5344CB8AC3E}">
        <p14:creationId xmlns:p14="http://schemas.microsoft.com/office/powerpoint/2010/main" val="2104949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00DD72-CDE5-28AD-61A2-5EBD94C40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2" b="10190"/>
          <a:stretch/>
        </p:blipFill>
        <p:spPr>
          <a:xfrm>
            <a:off x="7010400" y="4381500"/>
            <a:ext cx="10062892" cy="48006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11"/>
            <a:ext cx="18288000" cy="327025"/>
            <a:chOff x="0" y="-73011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1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2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9600" y="2933700"/>
            <a:ext cx="13868400" cy="25814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8350" b="1" spc="-160" dirty="0">
                <a:solidFill>
                  <a:srgbClr val="DE4439"/>
                </a:solidFill>
                <a:latin typeface="Montserrat ExtraBold" pitchFamily="2" charset="-52"/>
              </a:rPr>
              <a:t>СЕРДЕЧНО-</a:t>
            </a:r>
            <a:r>
              <a:rPr sz="8350" b="1" spc="-50" dirty="0">
                <a:solidFill>
                  <a:srgbClr val="DE4439"/>
                </a:solidFill>
                <a:latin typeface="Montserrat ExtraBold" pitchFamily="2" charset="-52"/>
              </a:rPr>
              <a:t>ЛЁГОЧНАЯ</a:t>
            </a:r>
            <a:endParaRPr sz="8350" dirty="0">
              <a:latin typeface="Montserrat ExtraBold" pitchFamily="2" charset="-52"/>
            </a:endParaRPr>
          </a:p>
          <a:p>
            <a:pPr marR="263525" algn="ctr">
              <a:lnSpc>
                <a:spcPct val="100000"/>
              </a:lnSpc>
              <a:spcBef>
                <a:spcPts val="30"/>
              </a:spcBef>
            </a:pPr>
            <a:r>
              <a:rPr sz="8350" spc="615" dirty="0">
                <a:solidFill>
                  <a:srgbClr val="000000"/>
                </a:solidFill>
                <a:latin typeface="Montserrat ExtraBold" pitchFamily="2" charset="-52"/>
              </a:rPr>
              <a:t>РЕАНИМАЦИЯ</a:t>
            </a:r>
            <a:endParaRPr sz="8350" dirty="0">
              <a:latin typeface="Montserrat ExtraBold" pitchFamily="2" charset="-52"/>
            </a:endParaRPr>
          </a:p>
        </p:txBody>
      </p:sp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5E69E733-7272-B1D7-F257-9092C49AA8E4}"/>
              </a:ext>
            </a:extLst>
          </p:cNvPr>
          <p:cNvSpPr/>
          <p:nvPr/>
        </p:nvSpPr>
        <p:spPr>
          <a:xfrm>
            <a:off x="685800" y="2095500"/>
            <a:ext cx="16916400" cy="7696200"/>
          </a:xfrm>
          <a:prstGeom prst="flowChartAlternateProcess">
            <a:avLst/>
          </a:prstGeom>
          <a:noFill/>
          <a:ln w="57150">
            <a:solidFill>
              <a:srgbClr val="DE44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0CC4FC-3A97-789E-D7E9-2EDF6AF5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46" y="3467100"/>
            <a:ext cx="6611771" cy="661177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33400" y="755972"/>
            <a:ext cx="155448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-300" dirty="0">
                <a:solidFill>
                  <a:srgbClr val="161616"/>
                </a:solidFill>
                <a:latin typeface="Montserrat Medium" pitchFamily="2" charset="-52"/>
                <a:cs typeface="Tahoma"/>
              </a:rPr>
              <a:t>СЕРДЕЧНО-ЛЁГОЧНАЯ РЕАНИМАЦИЯ</a:t>
            </a:r>
            <a:endParaRPr sz="5500" spc="-300" dirty="0">
              <a:latin typeface="Montserrat Medium" pitchFamily="2" charset="-52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23140" y="2247900"/>
            <a:ext cx="7306582" cy="12920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300" spc="-30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СОЗНАНИЕ</a:t>
            </a:r>
            <a:endParaRPr sz="8300" spc="-300" dirty="0">
              <a:latin typeface="Montserrat ExtraBold" pitchFamily="2" charset="-52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07083" y="2247900"/>
            <a:ext cx="7924800" cy="12920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300" spc="-30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ДЫХАНИЕ</a:t>
            </a:r>
            <a:endParaRPr sz="8300" spc="-300" dirty="0">
              <a:latin typeface="Montserrat ExtraBold" pitchFamily="2" charset="-52"/>
              <a:cs typeface="Tahoma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0E8B3171-2F94-A672-E2E1-604043802491}"/>
              </a:ext>
            </a:extLst>
          </p:cNvPr>
          <p:cNvSpPr/>
          <p:nvPr/>
        </p:nvSpPr>
        <p:spPr>
          <a:xfrm>
            <a:off x="3429000" y="3982444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374E5CDF-C708-D59B-D822-6FBCCEDE8AF3}"/>
              </a:ext>
            </a:extLst>
          </p:cNvPr>
          <p:cNvSpPr/>
          <p:nvPr/>
        </p:nvSpPr>
        <p:spPr>
          <a:xfrm>
            <a:off x="12115800" y="3982444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2AF04EC-9C56-3367-D92C-1C125CE4C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5071558"/>
            <a:ext cx="4605528" cy="459807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B90E92-0C12-CAB8-79D2-4B8FD2B114D7}"/>
              </a:ext>
            </a:extLst>
          </p:cNvPr>
          <p:cNvSpPr/>
          <p:nvPr/>
        </p:nvSpPr>
        <p:spPr>
          <a:xfrm>
            <a:off x="685800" y="1615180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DF05C-B8AC-AEAD-12AF-F5B08F0D9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111897-B049-596F-A8C1-DF0A84F04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8" t="59971" r="1"/>
          <a:stretch/>
        </p:blipFill>
        <p:spPr>
          <a:xfrm>
            <a:off x="13597767" y="4704074"/>
            <a:ext cx="4118616" cy="32554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E878891-597D-FE54-2316-BE60E6707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8" t="4115" b="49260"/>
          <a:stretch/>
        </p:blipFill>
        <p:spPr>
          <a:xfrm>
            <a:off x="11353800" y="823645"/>
            <a:ext cx="4536383" cy="38352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D2C651-EB66-6AD3-A1DC-D4DD35606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27" b="47778"/>
          <a:stretch/>
        </p:blipFill>
        <p:spPr>
          <a:xfrm>
            <a:off x="5100066" y="776891"/>
            <a:ext cx="3282251" cy="339921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66AFDA-FBF6-19E7-C738-D486FE964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7" r="51427"/>
          <a:stretch/>
        </p:blipFill>
        <p:spPr>
          <a:xfrm>
            <a:off x="5506371" y="4364600"/>
            <a:ext cx="4018629" cy="3785735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:a16="http://schemas.microsoft.com/office/drawing/2014/main" id="{2C6E3AEE-F2F4-7DF9-7D16-DA5DC55474A0}"/>
              </a:ext>
            </a:extLst>
          </p:cNvPr>
          <p:cNvSpPr/>
          <p:nvPr/>
        </p:nvSpPr>
        <p:spPr>
          <a:xfrm>
            <a:off x="76200" y="952499"/>
            <a:ext cx="3581399" cy="515631"/>
          </a:xfrm>
          <a:custGeom>
            <a:avLst/>
            <a:gdLst>
              <a:gd name="connsiteX0" fmla="*/ 5243284 w 5243284"/>
              <a:gd name="connsiteY0" fmla="*/ 0 h 1162180"/>
              <a:gd name="connsiteX1" fmla="*/ 414440 w 5243284"/>
              <a:gd name="connsiteY1" fmla="*/ 49338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243284 w 5243284"/>
              <a:gd name="connsiteY0" fmla="*/ 0 h 1162180"/>
              <a:gd name="connsiteX1" fmla="*/ 601916 w 5243284"/>
              <a:gd name="connsiteY1" fmla="*/ 42747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460482 w 5460482"/>
              <a:gd name="connsiteY0" fmla="*/ 0 h 1799324"/>
              <a:gd name="connsiteX1" fmla="*/ 601916 w 5460482"/>
              <a:gd name="connsiteY1" fmla="*/ 1064615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1022594 w 5460482"/>
              <a:gd name="connsiteY1" fmla="*/ 877866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482" h="1799324">
                <a:moveTo>
                  <a:pt x="5460482" y="0"/>
                </a:moveTo>
                <a:cubicBezTo>
                  <a:pt x="3937746" y="336563"/>
                  <a:pt x="2543044" y="585244"/>
                  <a:pt x="1022594" y="877866"/>
                </a:cubicBezTo>
                <a:lnTo>
                  <a:pt x="0" y="1799324"/>
                </a:lnTo>
                <a:lnTo>
                  <a:pt x="5243284" y="1799324"/>
                </a:lnTo>
                <a:lnTo>
                  <a:pt x="5460482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>
            <a:extLst>
              <a:ext uri="{FF2B5EF4-FFF2-40B4-BE49-F238E27FC236}">
                <a16:creationId xmlns:a16="http://schemas.microsoft.com/office/drawing/2014/main" id="{F77B4669-A2F8-8AD1-61A0-8F6DB54E4D83}"/>
              </a:ext>
            </a:extLst>
          </p:cNvPr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05576C40-B578-7337-E743-BA22F987A8F0}"/>
                </a:ext>
              </a:extLst>
            </p:cNvPr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11F6E32D-96B0-A88D-D3DC-98692A34BAC2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56506BBE-5D32-A72C-9288-DD8CA831E601}"/>
              </a:ext>
            </a:extLst>
          </p:cNvPr>
          <p:cNvSpPr txBox="1"/>
          <p:nvPr/>
        </p:nvSpPr>
        <p:spPr>
          <a:xfrm>
            <a:off x="1762888" y="1252481"/>
            <a:ext cx="5543564" cy="5676554"/>
          </a:xfrm>
          <a:prstGeom prst="rect">
            <a:avLst/>
          </a:prstGeom>
        </p:spPr>
        <p:txBody>
          <a:bodyPr vert="horz" wrap="square" lIns="0" tIns="617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65"/>
              </a:spcBef>
            </a:pPr>
            <a:r>
              <a:rPr sz="8250" spc="-2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30:2</a:t>
            </a:r>
            <a:endParaRPr lang="ru-RU" sz="8250" spc="-20" dirty="0">
              <a:solidFill>
                <a:srgbClr val="161616"/>
              </a:solidFill>
              <a:latin typeface="Montserrat Black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865"/>
              </a:spcBef>
            </a:pPr>
            <a:endParaRPr sz="8250" dirty="0">
              <a:latin typeface="Montserrat Black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765"/>
              </a:spcBef>
            </a:pPr>
            <a:r>
              <a:rPr sz="8250" spc="29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103</a:t>
            </a:r>
            <a:r>
              <a:rPr lang="ru-RU" sz="8250" spc="29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 </a:t>
            </a:r>
            <a:r>
              <a:rPr sz="8250" spc="29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/</a:t>
            </a:r>
            <a:r>
              <a:rPr lang="ru-RU" sz="8250" spc="29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 </a:t>
            </a:r>
            <a:r>
              <a:rPr sz="8250" spc="29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112</a:t>
            </a:r>
            <a:endParaRPr sz="8250" dirty="0">
              <a:latin typeface="Montserrat Black" pitchFamily="2" charset="-52"/>
              <a:cs typeface="Tahoma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B46975C-C43D-3A27-A12E-DDE79AF64F38}"/>
              </a:ext>
            </a:extLst>
          </p:cNvPr>
          <p:cNvSpPr/>
          <p:nvPr/>
        </p:nvSpPr>
        <p:spPr>
          <a:xfrm>
            <a:off x="808136" y="2171700"/>
            <a:ext cx="569595" cy="569595"/>
          </a:xfrm>
          <a:custGeom>
            <a:avLst/>
            <a:gdLst/>
            <a:ahLst/>
            <a:cxnLst/>
            <a:rect l="l" t="t" r="r" b="b"/>
            <a:pathLst>
              <a:path w="569594" h="569595">
                <a:moveTo>
                  <a:pt x="284708" y="569118"/>
                </a:moveTo>
                <a:lnTo>
                  <a:pt x="238512" y="565396"/>
                </a:lnTo>
                <a:lnTo>
                  <a:pt x="194695" y="554617"/>
                </a:lnTo>
                <a:lnTo>
                  <a:pt x="153841" y="537368"/>
                </a:lnTo>
                <a:lnTo>
                  <a:pt x="116537" y="514232"/>
                </a:lnTo>
                <a:lnTo>
                  <a:pt x="83366" y="485796"/>
                </a:lnTo>
                <a:lnTo>
                  <a:pt x="54914" y="452642"/>
                </a:lnTo>
                <a:lnTo>
                  <a:pt x="31767" y="415357"/>
                </a:lnTo>
                <a:lnTo>
                  <a:pt x="14508" y="374525"/>
                </a:lnTo>
                <a:lnTo>
                  <a:pt x="3724" y="330731"/>
                </a:lnTo>
                <a:lnTo>
                  <a:pt x="0" y="284559"/>
                </a:lnTo>
                <a:lnTo>
                  <a:pt x="3724" y="238387"/>
                </a:lnTo>
                <a:lnTo>
                  <a:pt x="14508" y="194593"/>
                </a:lnTo>
                <a:lnTo>
                  <a:pt x="31767" y="153760"/>
                </a:lnTo>
                <a:lnTo>
                  <a:pt x="54914" y="116475"/>
                </a:lnTo>
                <a:lnTo>
                  <a:pt x="83366" y="83322"/>
                </a:lnTo>
                <a:lnTo>
                  <a:pt x="116537" y="54885"/>
                </a:lnTo>
                <a:lnTo>
                  <a:pt x="153841" y="31750"/>
                </a:lnTo>
                <a:lnTo>
                  <a:pt x="194695" y="14501"/>
                </a:lnTo>
                <a:lnTo>
                  <a:pt x="238512" y="3722"/>
                </a:lnTo>
                <a:lnTo>
                  <a:pt x="284708" y="0"/>
                </a:lnTo>
                <a:lnTo>
                  <a:pt x="330905" y="3722"/>
                </a:lnTo>
                <a:lnTo>
                  <a:pt x="374722" y="14501"/>
                </a:lnTo>
                <a:lnTo>
                  <a:pt x="415576" y="31750"/>
                </a:lnTo>
                <a:lnTo>
                  <a:pt x="452880" y="54885"/>
                </a:lnTo>
                <a:lnTo>
                  <a:pt x="486051" y="83322"/>
                </a:lnTo>
                <a:lnTo>
                  <a:pt x="514503" y="116475"/>
                </a:lnTo>
                <a:lnTo>
                  <a:pt x="537650" y="153760"/>
                </a:lnTo>
                <a:lnTo>
                  <a:pt x="554909" y="194593"/>
                </a:lnTo>
                <a:lnTo>
                  <a:pt x="565693" y="238387"/>
                </a:lnTo>
                <a:lnTo>
                  <a:pt x="569417" y="284559"/>
                </a:lnTo>
                <a:lnTo>
                  <a:pt x="565693" y="330731"/>
                </a:lnTo>
                <a:lnTo>
                  <a:pt x="554909" y="374525"/>
                </a:lnTo>
                <a:lnTo>
                  <a:pt x="537650" y="415357"/>
                </a:lnTo>
                <a:lnTo>
                  <a:pt x="514503" y="452642"/>
                </a:lnTo>
                <a:lnTo>
                  <a:pt x="486051" y="485796"/>
                </a:lnTo>
                <a:lnTo>
                  <a:pt x="452880" y="514232"/>
                </a:lnTo>
                <a:lnTo>
                  <a:pt x="415576" y="537368"/>
                </a:lnTo>
                <a:lnTo>
                  <a:pt x="374722" y="554617"/>
                </a:lnTo>
                <a:lnTo>
                  <a:pt x="330905" y="565396"/>
                </a:lnTo>
                <a:lnTo>
                  <a:pt x="284708" y="569118"/>
                </a:lnTo>
                <a:close/>
              </a:path>
            </a:pathLst>
          </a:custGeom>
          <a:solidFill>
            <a:srgbClr val="DE4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503CF8C-7F27-3878-C63C-AC2BBEA190F4}"/>
              </a:ext>
            </a:extLst>
          </p:cNvPr>
          <p:cNvSpPr/>
          <p:nvPr/>
        </p:nvSpPr>
        <p:spPr>
          <a:xfrm>
            <a:off x="874512" y="5753100"/>
            <a:ext cx="569595" cy="569595"/>
          </a:xfrm>
          <a:custGeom>
            <a:avLst/>
            <a:gdLst/>
            <a:ahLst/>
            <a:cxnLst/>
            <a:rect l="l" t="t" r="r" b="b"/>
            <a:pathLst>
              <a:path w="569594" h="569595">
                <a:moveTo>
                  <a:pt x="284708" y="569118"/>
                </a:moveTo>
                <a:lnTo>
                  <a:pt x="238512" y="565396"/>
                </a:lnTo>
                <a:lnTo>
                  <a:pt x="194695" y="554617"/>
                </a:lnTo>
                <a:lnTo>
                  <a:pt x="153841" y="537368"/>
                </a:lnTo>
                <a:lnTo>
                  <a:pt x="116537" y="514232"/>
                </a:lnTo>
                <a:lnTo>
                  <a:pt x="83366" y="485796"/>
                </a:lnTo>
                <a:lnTo>
                  <a:pt x="54914" y="452642"/>
                </a:lnTo>
                <a:lnTo>
                  <a:pt x="31767" y="415357"/>
                </a:lnTo>
                <a:lnTo>
                  <a:pt x="14508" y="374525"/>
                </a:lnTo>
                <a:lnTo>
                  <a:pt x="3724" y="330731"/>
                </a:lnTo>
                <a:lnTo>
                  <a:pt x="0" y="284559"/>
                </a:lnTo>
                <a:lnTo>
                  <a:pt x="3724" y="238387"/>
                </a:lnTo>
                <a:lnTo>
                  <a:pt x="14508" y="194593"/>
                </a:lnTo>
                <a:lnTo>
                  <a:pt x="31767" y="153760"/>
                </a:lnTo>
                <a:lnTo>
                  <a:pt x="54914" y="116475"/>
                </a:lnTo>
                <a:lnTo>
                  <a:pt x="83366" y="83322"/>
                </a:lnTo>
                <a:lnTo>
                  <a:pt x="116537" y="54885"/>
                </a:lnTo>
                <a:lnTo>
                  <a:pt x="153841" y="31750"/>
                </a:lnTo>
                <a:lnTo>
                  <a:pt x="194695" y="14501"/>
                </a:lnTo>
                <a:lnTo>
                  <a:pt x="238512" y="3722"/>
                </a:lnTo>
                <a:lnTo>
                  <a:pt x="284708" y="0"/>
                </a:lnTo>
                <a:lnTo>
                  <a:pt x="330905" y="3722"/>
                </a:lnTo>
                <a:lnTo>
                  <a:pt x="374722" y="14501"/>
                </a:lnTo>
                <a:lnTo>
                  <a:pt x="415576" y="31750"/>
                </a:lnTo>
                <a:lnTo>
                  <a:pt x="452880" y="54885"/>
                </a:lnTo>
                <a:lnTo>
                  <a:pt x="486051" y="83322"/>
                </a:lnTo>
                <a:lnTo>
                  <a:pt x="514503" y="116475"/>
                </a:lnTo>
                <a:lnTo>
                  <a:pt x="537650" y="153760"/>
                </a:lnTo>
                <a:lnTo>
                  <a:pt x="554909" y="194593"/>
                </a:lnTo>
                <a:lnTo>
                  <a:pt x="565693" y="238387"/>
                </a:lnTo>
                <a:lnTo>
                  <a:pt x="569417" y="284559"/>
                </a:lnTo>
                <a:lnTo>
                  <a:pt x="565693" y="330731"/>
                </a:lnTo>
                <a:lnTo>
                  <a:pt x="554909" y="374525"/>
                </a:lnTo>
                <a:lnTo>
                  <a:pt x="537650" y="415357"/>
                </a:lnTo>
                <a:lnTo>
                  <a:pt x="514503" y="452642"/>
                </a:lnTo>
                <a:lnTo>
                  <a:pt x="486051" y="485796"/>
                </a:lnTo>
                <a:lnTo>
                  <a:pt x="452880" y="514232"/>
                </a:lnTo>
                <a:lnTo>
                  <a:pt x="415576" y="537368"/>
                </a:lnTo>
                <a:lnTo>
                  <a:pt x="374722" y="554617"/>
                </a:lnTo>
                <a:lnTo>
                  <a:pt x="330905" y="565396"/>
                </a:lnTo>
                <a:lnTo>
                  <a:pt x="284708" y="569118"/>
                </a:lnTo>
                <a:close/>
              </a:path>
            </a:pathLst>
          </a:custGeom>
          <a:solidFill>
            <a:srgbClr val="DE4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1C4084C-8B1B-6BD0-396A-0F660C91D9F0}"/>
              </a:ext>
            </a:extLst>
          </p:cNvPr>
          <p:cNvSpPr/>
          <p:nvPr/>
        </p:nvSpPr>
        <p:spPr>
          <a:xfrm>
            <a:off x="9525000" y="2131939"/>
            <a:ext cx="569595" cy="569595"/>
          </a:xfrm>
          <a:custGeom>
            <a:avLst/>
            <a:gdLst/>
            <a:ahLst/>
            <a:cxnLst/>
            <a:rect l="l" t="t" r="r" b="b"/>
            <a:pathLst>
              <a:path w="569595" h="569595">
                <a:moveTo>
                  <a:pt x="284708" y="569118"/>
                </a:moveTo>
                <a:lnTo>
                  <a:pt x="238512" y="565396"/>
                </a:lnTo>
                <a:lnTo>
                  <a:pt x="194695" y="554617"/>
                </a:lnTo>
                <a:lnTo>
                  <a:pt x="153841" y="537368"/>
                </a:lnTo>
                <a:lnTo>
                  <a:pt x="116537" y="514232"/>
                </a:lnTo>
                <a:lnTo>
                  <a:pt x="83366" y="485796"/>
                </a:lnTo>
                <a:lnTo>
                  <a:pt x="54914" y="452642"/>
                </a:lnTo>
                <a:lnTo>
                  <a:pt x="31767" y="415357"/>
                </a:lnTo>
                <a:lnTo>
                  <a:pt x="14508" y="374525"/>
                </a:lnTo>
                <a:lnTo>
                  <a:pt x="3724" y="330731"/>
                </a:lnTo>
                <a:lnTo>
                  <a:pt x="0" y="284559"/>
                </a:lnTo>
                <a:lnTo>
                  <a:pt x="3724" y="238387"/>
                </a:lnTo>
                <a:lnTo>
                  <a:pt x="14508" y="194593"/>
                </a:lnTo>
                <a:lnTo>
                  <a:pt x="31767" y="153760"/>
                </a:lnTo>
                <a:lnTo>
                  <a:pt x="54914" y="116475"/>
                </a:lnTo>
                <a:lnTo>
                  <a:pt x="83366" y="83322"/>
                </a:lnTo>
                <a:lnTo>
                  <a:pt x="116537" y="54885"/>
                </a:lnTo>
                <a:lnTo>
                  <a:pt x="153841" y="31750"/>
                </a:lnTo>
                <a:lnTo>
                  <a:pt x="194695" y="14501"/>
                </a:lnTo>
                <a:lnTo>
                  <a:pt x="238512" y="3722"/>
                </a:lnTo>
                <a:lnTo>
                  <a:pt x="284708" y="0"/>
                </a:lnTo>
                <a:lnTo>
                  <a:pt x="330905" y="3722"/>
                </a:lnTo>
                <a:lnTo>
                  <a:pt x="374722" y="14501"/>
                </a:lnTo>
                <a:lnTo>
                  <a:pt x="415576" y="31750"/>
                </a:lnTo>
                <a:lnTo>
                  <a:pt x="452880" y="54885"/>
                </a:lnTo>
                <a:lnTo>
                  <a:pt x="486051" y="83322"/>
                </a:lnTo>
                <a:lnTo>
                  <a:pt x="514503" y="116475"/>
                </a:lnTo>
                <a:lnTo>
                  <a:pt x="537650" y="153760"/>
                </a:lnTo>
                <a:lnTo>
                  <a:pt x="554909" y="194593"/>
                </a:lnTo>
                <a:lnTo>
                  <a:pt x="565693" y="238387"/>
                </a:lnTo>
                <a:lnTo>
                  <a:pt x="569417" y="284559"/>
                </a:lnTo>
                <a:lnTo>
                  <a:pt x="565693" y="330731"/>
                </a:lnTo>
                <a:lnTo>
                  <a:pt x="554909" y="374525"/>
                </a:lnTo>
                <a:lnTo>
                  <a:pt x="537650" y="415357"/>
                </a:lnTo>
                <a:lnTo>
                  <a:pt x="514503" y="452642"/>
                </a:lnTo>
                <a:lnTo>
                  <a:pt x="486051" y="485796"/>
                </a:lnTo>
                <a:lnTo>
                  <a:pt x="452880" y="514232"/>
                </a:lnTo>
                <a:lnTo>
                  <a:pt x="415576" y="537368"/>
                </a:lnTo>
                <a:lnTo>
                  <a:pt x="374722" y="554617"/>
                </a:lnTo>
                <a:lnTo>
                  <a:pt x="330905" y="565396"/>
                </a:lnTo>
                <a:lnTo>
                  <a:pt x="284708" y="569118"/>
                </a:lnTo>
                <a:close/>
              </a:path>
            </a:pathLst>
          </a:custGeom>
          <a:solidFill>
            <a:srgbClr val="DE4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F7F5C876-763A-2815-C0B1-8F76E4C5DD40}"/>
              </a:ext>
            </a:extLst>
          </p:cNvPr>
          <p:cNvSpPr txBox="1"/>
          <p:nvPr/>
        </p:nvSpPr>
        <p:spPr>
          <a:xfrm>
            <a:off x="9525000" y="4517930"/>
            <a:ext cx="4612542" cy="3632405"/>
          </a:xfrm>
          <a:prstGeom prst="rect">
            <a:avLst/>
          </a:prstGeom>
        </p:spPr>
        <p:txBody>
          <a:bodyPr vert="horz" wrap="square" lIns="0" tIns="663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25"/>
              </a:spcBef>
            </a:pPr>
            <a:r>
              <a:rPr sz="4800" b="1" spc="-30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100-120 В МИН.</a:t>
            </a:r>
            <a:endParaRPr sz="4800" b="1" spc="-300" dirty="0">
              <a:latin typeface="Montserrat Black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130"/>
              </a:spcBef>
            </a:pPr>
            <a:r>
              <a:rPr sz="5400" b="1" spc="-30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5-6 СМ</a:t>
            </a:r>
            <a:endParaRPr sz="5400" b="1" spc="-300" dirty="0">
              <a:latin typeface="Montserrat Black" pitchFamily="2" charset="-52"/>
              <a:cs typeface="Tahoma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C0A46394-886E-D864-6252-A5B5186FE2ED}"/>
              </a:ext>
            </a:extLst>
          </p:cNvPr>
          <p:cNvSpPr txBox="1"/>
          <p:nvPr/>
        </p:nvSpPr>
        <p:spPr>
          <a:xfrm>
            <a:off x="808137" y="8450574"/>
            <a:ext cx="16908246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(</a:t>
            </a:r>
            <a:r>
              <a:rPr sz="4400" b="1" spc="-300" dirty="0" err="1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при</a:t>
            </a:r>
            <a:r>
              <a:rPr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sz="4400" b="1" spc="-300" dirty="0" err="1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наличии</a:t>
            </a:r>
            <a:r>
              <a:rPr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, </a:t>
            </a:r>
            <a:r>
              <a:rPr lang="ru-RU"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sz="4400" b="1" spc="-300" dirty="0" err="1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использование</a:t>
            </a:r>
            <a:r>
              <a:rPr lang="ru-RU"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sz="4400" b="1" spc="-300" dirty="0" err="1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автоматического</a:t>
            </a:r>
            <a:r>
              <a:rPr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sz="4400" b="1" spc="-300" dirty="0" err="1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наружного</a:t>
            </a:r>
            <a:r>
              <a:rPr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sz="4400" b="1" spc="-300" dirty="0" err="1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дефибриллятора</a:t>
            </a:r>
            <a:r>
              <a:rPr sz="3600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)</a:t>
            </a:r>
            <a:endParaRPr sz="3600" spc="-300" dirty="0">
              <a:latin typeface="Montserrat SemiBold" pitchFamily="2" charset="-52"/>
              <a:cs typeface="Tahoma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4B24B2FF-9396-B6AB-DCB4-0BAE2FA9D20C}"/>
              </a:ext>
            </a:extLst>
          </p:cNvPr>
          <p:cNvSpPr/>
          <p:nvPr/>
        </p:nvSpPr>
        <p:spPr>
          <a:xfrm flipV="1">
            <a:off x="1371599" y="9791700"/>
            <a:ext cx="15393036" cy="45719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855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66D94-9A18-1701-016A-164E9460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ТРЕПЕТАНИЕ И ФИБРИЛЛЯЦИЯ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1B7007B-D142-774F-0E57-00F53595A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962" y="2580814"/>
            <a:ext cx="17131178" cy="692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3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6725D-C691-5546-4FAC-3D1BA4C3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84" y="755970"/>
            <a:ext cx="14869160" cy="169277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АВТОМАТИЧЕСКИЙ НАРУЖНЫЙ ДЕФИБРИЛЛЯТОР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B06D578-AD49-824F-3D2C-7322DC6A5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4666" y="2738437"/>
            <a:ext cx="10721588" cy="71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66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E621B9-AD07-E1F4-ECB3-152BB8DF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18" y="449258"/>
            <a:ext cx="5048043" cy="50480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FD366B-6159-EA66-F968-7F3B1E638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75" y="5714230"/>
            <a:ext cx="4258670" cy="425867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E79605-F538-A90A-5282-4DB5BF3C6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05612" y="352897"/>
            <a:ext cx="8476776" cy="68311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2C1CD9-0846-AA3E-2BA0-8945565B35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853" b="15566"/>
          <a:stretch/>
        </p:blipFill>
        <p:spPr>
          <a:xfrm>
            <a:off x="11280245" y="5497301"/>
            <a:ext cx="6564938" cy="4616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462EFD-827B-5349-37BC-97CC5D3B9B49}"/>
              </a:ext>
            </a:extLst>
          </p:cNvPr>
          <p:cNvSpPr txBox="1"/>
          <p:nvPr/>
        </p:nvSpPr>
        <p:spPr>
          <a:xfrm>
            <a:off x="5265160" y="7770570"/>
            <a:ext cx="56555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</a:rPr>
              <a:t>СЛУШАЕМ И ВЫПОЛНЯЕМ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FFE1B6-2DE1-A33E-5198-A149AB442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6364" y="1076120"/>
            <a:ext cx="4188818" cy="314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80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1E16-2105-0D73-FA84-FEC42FDFA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800100"/>
            <a:ext cx="13708380" cy="8463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5CAA27-C514-A51A-0392-A93D49BCAD3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7300" y="2171700"/>
            <a:ext cx="16136178" cy="7237920"/>
          </a:xfrm>
          <a:prstGeom prst="rect">
            <a:avLst/>
          </a:prstGeom>
        </p:spPr>
        <p:txBody>
          <a:bodyPr lIns="137160" tIns="68580" rIns="137160" bIns="68580">
            <a:normAutofit lnSpcReduction="10000"/>
          </a:bodyPr>
          <a:lstStyle/>
          <a:p>
            <a:pPr algn="ctr"/>
            <a:r>
              <a:rPr lang="ru-RU" sz="4400" b="1" dirty="0">
                <a:latin typeface="Arial Black" panose="020B0A04020102020204" pitchFamily="34" charset="0"/>
              </a:rPr>
              <a:t>При внезапной остановке сердца </a:t>
            </a:r>
          </a:p>
          <a:p>
            <a:pPr algn="ctr"/>
            <a:r>
              <a:rPr lang="ru-RU" sz="4400" b="1" dirty="0">
                <a:latin typeface="Arial Black" panose="020B0A04020102020204" pitchFamily="34" charset="0"/>
              </a:rPr>
              <a:t>1 минута промедления </a:t>
            </a:r>
          </a:p>
          <a:p>
            <a:pPr algn="ctr"/>
            <a:r>
              <a:rPr lang="ru-RU" sz="4400" b="1" dirty="0">
                <a:latin typeface="Arial Black" panose="020B0A04020102020204" pitchFamily="34" charset="0"/>
              </a:rPr>
              <a:t>снижает на 10% вероятность выживания человека</a:t>
            </a:r>
          </a:p>
          <a:p>
            <a:endParaRPr lang="ru-RU" sz="4000" b="1" dirty="0">
              <a:latin typeface="Arial Black" panose="020B0A04020102020204" pitchFamily="34" charset="0"/>
            </a:endParaRPr>
          </a:p>
          <a:p>
            <a:endParaRPr lang="ru-RU" b="1" dirty="0">
              <a:latin typeface="Arial Black" panose="020B0A04020102020204" pitchFamily="34" charset="0"/>
            </a:endParaRPr>
          </a:p>
          <a:p>
            <a:pPr algn="ctr"/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В течение первых 3-5 минут СЛР </a:t>
            </a:r>
          </a:p>
          <a:p>
            <a:pPr algn="ctr"/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поможет спасти 5-7 человек из 10</a:t>
            </a:r>
          </a:p>
          <a:p>
            <a:pPr algn="ctr"/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Через 8 минут можно спасти уже </a:t>
            </a:r>
          </a:p>
          <a:p>
            <a:pPr algn="ctr"/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не больше 2-х человек !!!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982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5AC0FDA-C9E7-FF65-55F8-1BF119864D10}"/>
              </a:ext>
            </a:extLst>
          </p:cNvPr>
          <p:cNvSpPr/>
          <p:nvPr/>
        </p:nvSpPr>
        <p:spPr>
          <a:xfrm>
            <a:off x="533401" y="342900"/>
            <a:ext cx="15564678" cy="178904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3091C-1CBF-42EC-0E0F-D1914430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89" y="814229"/>
            <a:ext cx="15564678" cy="84638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Первая Помощь при утоплении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D44A18-C695-A014-9C36-23EF28397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3115" y="2664206"/>
            <a:ext cx="10681770" cy="71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6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552144"/>
            <a:ext cx="12344400" cy="950080"/>
          </a:xfrm>
        </p:spPr>
        <p:txBody>
          <a:bodyPr>
            <a:normAutofit/>
          </a:bodyPr>
          <a:lstStyle/>
          <a:p>
            <a:r>
              <a:rPr lang="ru-RU" sz="4800" b="1" i="1" dirty="0">
                <a:solidFill>
                  <a:srgbClr val="C00000"/>
                </a:solidFill>
              </a:rPr>
              <a:t>АЛГОРИТМ при утоплении ТАКОЙ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665" y="3009900"/>
            <a:ext cx="6081726" cy="374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88371" y="1352653"/>
            <a:ext cx="10224274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prstClr val="black"/>
                </a:solidFill>
                <a:latin typeface="Calibri"/>
              </a:rPr>
              <a:t>Проверка сознания</a:t>
            </a:r>
          </a:p>
          <a:p>
            <a:r>
              <a:rPr lang="ru-RU" sz="5400" b="1" dirty="0">
                <a:solidFill>
                  <a:prstClr val="black"/>
                </a:solidFill>
                <a:latin typeface="Calibri"/>
              </a:rPr>
              <a:t>Проверили рот – удалили «тину»</a:t>
            </a:r>
          </a:p>
          <a:p>
            <a:r>
              <a:rPr lang="ru-RU" sz="5400" b="1" dirty="0">
                <a:solidFill>
                  <a:prstClr val="black"/>
                </a:solidFill>
                <a:latin typeface="Calibri"/>
              </a:rPr>
              <a:t>Проверка дыхания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8371" y="3937976"/>
            <a:ext cx="97950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prstClr val="black"/>
                </a:solidFill>
                <a:latin typeface="Calibri"/>
              </a:rPr>
              <a:t>Сознание </a:t>
            </a:r>
            <a:r>
              <a:rPr lang="ru-RU" sz="6000" b="1" dirty="0">
                <a:solidFill>
                  <a:srgbClr val="C00000"/>
                </a:solidFill>
                <a:latin typeface="Calibri"/>
              </a:rPr>
              <a:t>(–)</a:t>
            </a:r>
          </a:p>
          <a:p>
            <a:r>
              <a:rPr lang="ru-RU" sz="6000" b="1" dirty="0">
                <a:solidFill>
                  <a:prstClr val="black"/>
                </a:solidFill>
                <a:latin typeface="Calibri"/>
              </a:rPr>
              <a:t>Дыхание (+)</a:t>
            </a:r>
          </a:p>
          <a:p>
            <a:r>
              <a:rPr lang="ru-RU" sz="7200" b="1" dirty="0">
                <a:solidFill>
                  <a:srgbClr val="C00000"/>
                </a:solidFill>
                <a:latin typeface="Calibri"/>
              </a:rPr>
              <a:t>Безопасное положение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5508" y="6984964"/>
            <a:ext cx="47482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ЕСЛИ!</a:t>
            </a:r>
          </a:p>
          <a:p>
            <a:r>
              <a:rPr lang="ru-RU" sz="6000" b="1" dirty="0">
                <a:solidFill>
                  <a:prstClr val="black"/>
                </a:solidFill>
                <a:latin typeface="Calibri"/>
              </a:rPr>
              <a:t>Сознание </a:t>
            </a:r>
            <a:r>
              <a:rPr lang="ru-RU" sz="6000" b="1" dirty="0">
                <a:solidFill>
                  <a:srgbClr val="C00000"/>
                </a:solidFill>
                <a:latin typeface="Calibri"/>
              </a:rPr>
              <a:t>(–)</a:t>
            </a:r>
          </a:p>
          <a:p>
            <a:r>
              <a:rPr lang="ru-RU" sz="6000" b="1" dirty="0">
                <a:solidFill>
                  <a:prstClr val="black"/>
                </a:solidFill>
                <a:latin typeface="Calibri"/>
              </a:rPr>
              <a:t>Дыхание  </a:t>
            </a:r>
            <a:r>
              <a:rPr lang="ru-RU" sz="6000" b="1" dirty="0">
                <a:solidFill>
                  <a:srgbClr val="C00000"/>
                </a:solidFill>
                <a:latin typeface="Calibri"/>
              </a:rPr>
              <a:t>(–)</a:t>
            </a:r>
          </a:p>
          <a:p>
            <a:endParaRPr lang="ru-RU" sz="6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36614" y="6984964"/>
            <a:ext cx="119322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800" b="1" i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9600" b="1" i="1" dirty="0">
                <a:solidFill>
                  <a:srgbClr val="C00000"/>
                </a:solidFill>
                <a:latin typeface="Calibri"/>
              </a:rPr>
              <a:t>5</a:t>
            </a:r>
            <a:r>
              <a:rPr lang="ru-RU" sz="7200" b="1" i="1" dirty="0">
                <a:solidFill>
                  <a:srgbClr val="C00000"/>
                </a:solidFill>
                <a:latin typeface="Calibri"/>
              </a:rPr>
              <a:t> «спасительных» ВДОХОВ  </a:t>
            </a:r>
          </a:p>
          <a:p>
            <a:r>
              <a:rPr lang="ru-RU" sz="7200" b="1" i="1" dirty="0">
                <a:solidFill>
                  <a:srgbClr val="C00000"/>
                </a:solidFill>
                <a:latin typeface="Calibri"/>
              </a:rPr>
              <a:t>            </a:t>
            </a:r>
            <a:r>
              <a:rPr lang="ru-RU" sz="6000" b="1" i="1" dirty="0">
                <a:solidFill>
                  <a:schemeClr val="tx1"/>
                </a:solidFill>
                <a:latin typeface="Calibri"/>
              </a:rPr>
              <a:t>затем СЛР до СП</a:t>
            </a:r>
          </a:p>
        </p:txBody>
      </p:sp>
    </p:spTree>
    <p:extLst>
      <p:ext uri="{BB962C8B-B14F-4D97-AF65-F5344CB8AC3E}">
        <p14:creationId xmlns:p14="http://schemas.microsoft.com/office/powerpoint/2010/main" val="2207154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2FF7D3-70F3-B826-733B-EDECCC3D9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275" y="3178676"/>
            <a:ext cx="4495800" cy="6743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F80EC6-D635-3578-915B-D39735B66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00500"/>
            <a:ext cx="5486400" cy="5486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81110" y="382389"/>
            <a:ext cx="1716942" cy="171715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4" name="object 4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4"/>
                  </a:moveTo>
                  <a:lnTo>
                    <a:pt x="0" y="253984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63417" y="1240966"/>
            <a:ext cx="14449098" cy="387542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8300" b="1" spc="-10" dirty="0">
                <a:solidFill>
                  <a:srgbClr val="DE443A"/>
                </a:solidFill>
                <a:latin typeface="Montserrat Black" pitchFamily="2" charset="-52"/>
                <a:cs typeface="Tahoma"/>
              </a:rPr>
              <a:t>НЕПРОХОДИМОСТЬ</a:t>
            </a:r>
            <a:endParaRPr sz="8300" dirty="0">
              <a:latin typeface="Montserrat Black" pitchFamily="2" charset="-52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8300" spc="-300" dirty="0">
                <a:latin typeface="Montserrat SemiBold" pitchFamily="2" charset="-52"/>
                <a:cs typeface="Tahoma"/>
              </a:rPr>
              <a:t>ВЕРХНИХ ДЫХАТЕЛЬНЫХ</a:t>
            </a:r>
          </a:p>
          <a:p>
            <a:pPr marR="262890" algn="ctr">
              <a:lnSpc>
                <a:spcPct val="100000"/>
              </a:lnSpc>
              <a:spcBef>
                <a:spcPts val="90"/>
              </a:spcBef>
            </a:pPr>
            <a:r>
              <a:rPr sz="8300" spc="-300" dirty="0">
                <a:latin typeface="Montserrat SemiBold" pitchFamily="2" charset="-52"/>
                <a:cs typeface="Tahoma"/>
              </a:rPr>
              <a:t>ПУТЕЙ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0B39D5B-E9C0-3685-AD01-2EFD7F3CE16A}"/>
              </a:ext>
            </a:extLst>
          </p:cNvPr>
          <p:cNvSpPr/>
          <p:nvPr/>
        </p:nvSpPr>
        <p:spPr>
          <a:xfrm>
            <a:off x="891983" y="876300"/>
            <a:ext cx="15163800" cy="8839200"/>
          </a:xfrm>
          <a:prstGeom prst="rect">
            <a:avLst/>
          </a:prstGeom>
          <a:noFill/>
          <a:ln w="57150">
            <a:solidFill>
              <a:srgbClr val="DE4439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2522" y="498984"/>
            <a:ext cx="9121077" cy="345638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МЕЖДУНАРОДНЫЙ КОМИТЕТ КРАСНОГО КРЕСТА</a:t>
            </a:r>
          </a:p>
        </p:txBody>
      </p:sp>
      <p:pic>
        <p:nvPicPr>
          <p:cNvPr id="1026" name="Picture 2" descr="C:\Users\admin\Desktop\История РКК и Стратегия\logo-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07" y="849920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38" y="4495496"/>
            <a:ext cx="10261140" cy="538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391472" y="7519832"/>
            <a:ext cx="9721080" cy="1993517"/>
          </a:xfrm>
          <a:prstGeom prst="rect">
            <a:avLst/>
          </a:prstGeom>
        </p:spPr>
        <p:txBody>
          <a:bodyPr lIns="137160" tIns="68580" rIns="137160" bIns="68580">
            <a:normAutofit fontScale="92500" lnSpcReduction="2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Красный Крест открывает в секторе Газа новый полевой госпиталь на 60 коек</a:t>
            </a:r>
          </a:p>
        </p:txBody>
      </p:sp>
    </p:spTree>
    <p:extLst>
      <p:ext uri="{BB962C8B-B14F-4D97-AF65-F5344CB8AC3E}">
        <p14:creationId xmlns:p14="http://schemas.microsoft.com/office/powerpoint/2010/main" val="1564795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7A6D977-873B-D150-A4CA-9B6BA6BDA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835092"/>
            <a:ext cx="8915400" cy="5939584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0"/>
                  </a:moveTo>
                  <a:lnTo>
                    <a:pt x="0" y="253980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533524" y="1287535"/>
            <a:ext cx="6984222" cy="12920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8253095" algn="l"/>
              </a:tabLst>
            </a:pPr>
            <a:r>
              <a:rPr sz="8300" spc="63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ДЫХАНИЕ</a:t>
            </a:r>
            <a:endParaRPr sz="8300" dirty="0">
              <a:latin typeface="Montserrat Black" pitchFamily="2" charset="-52"/>
              <a:cs typeface="Tahoma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69DA7EE7-02CC-B5F5-D3BE-D427A5F59522}"/>
              </a:ext>
            </a:extLst>
          </p:cNvPr>
          <p:cNvSpPr/>
          <p:nvPr/>
        </p:nvSpPr>
        <p:spPr>
          <a:xfrm>
            <a:off x="12066216" y="3361393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CAB708F0-3B49-C01F-715F-912579E7966A}"/>
              </a:ext>
            </a:extLst>
          </p:cNvPr>
          <p:cNvSpPr/>
          <p:nvPr/>
        </p:nvSpPr>
        <p:spPr>
          <a:xfrm>
            <a:off x="3124200" y="6515100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562A32-8884-1D4C-7F17-7735DF238B50}"/>
              </a:ext>
            </a:extLst>
          </p:cNvPr>
          <p:cNvSpPr txBox="1"/>
          <p:nvPr/>
        </p:nvSpPr>
        <p:spPr>
          <a:xfrm>
            <a:off x="881000" y="8211614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0" spc="555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СОЗНАНИЕ</a:t>
            </a:r>
            <a:endParaRPr lang="ru-RU" sz="8000" dirty="0">
              <a:latin typeface="Montserrat Black" pitchFamily="2" charset="-52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6568CD90-58C1-AD98-794F-4B3112F6A73A}"/>
              </a:ext>
            </a:extLst>
          </p:cNvPr>
          <p:cNvSpPr/>
          <p:nvPr/>
        </p:nvSpPr>
        <p:spPr>
          <a:xfrm rot="5400000">
            <a:off x="3124199" y="6515100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2A6085E-D72F-86A2-9ED5-DAF2A3D7D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59" y="934287"/>
            <a:ext cx="6235741" cy="403049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73011"/>
            <a:ext cx="18288000" cy="327025"/>
            <a:chOff x="0" y="-73011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1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5404" y="1000157"/>
            <a:ext cx="13493996" cy="164147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800"/>
              </a:spcBef>
            </a:pPr>
            <a:r>
              <a:rPr spc="-150" dirty="0">
                <a:latin typeface="Montserrat Medium" pitchFamily="2" charset="-52"/>
              </a:rPr>
              <a:t>НЕПРОХОДИМОСТЬ ВЕРХНИХ ДЫХАТЕЛЬНЫХ ПУТЕЙ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19400" y="4118990"/>
            <a:ext cx="5715000" cy="9060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800" spc="-30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ЧАСТИЧНАЯ</a:t>
            </a:r>
            <a:endParaRPr sz="5800" spc="-300" dirty="0">
              <a:latin typeface="Montserrat Black" pitchFamily="2" charset="-52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01400" y="4019101"/>
            <a:ext cx="4333887" cy="9060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800" spc="-15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ПОЛНАЯ</a:t>
            </a:r>
            <a:endParaRPr sz="5800" spc="-150" dirty="0">
              <a:latin typeface="Montserrat Black" pitchFamily="2" charset="-52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59081" y="4372927"/>
            <a:ext cx="398780" cy="398145"/>
          </a:xfrm>
          <a:custGeom>
            <a:avLst/>
            <a:gdLst/>
            <a:ahLst/>
            <a:cxnLst/>
            <a:rect l="l" t="t" r="r" b="b"/>
            <a:pathLst>
              <a:path w="398779" h="398145">
                <a:moveTo>
                  <a:pt x="199353" y="397668"/>
                </a:moveTo>
                <a:lnTo>
                  <a:pt x="153630" y="392419"/>
                </a:lnTo>
                <a:lnTo>
                  <a:pt x="111664" y="377466"/>
                </a:lnTo>
                <a:lnTo>
                  <a:pt x="74650" y="354000"/>
                </a:lnTo>
                <a:lnTo>
                  <a:pt x="43782" y="323213"/>
                </a:lnTo>
                <a:lnTo>
                  <a:pt x="20255" y="286295"/>
                </a:lnTo>
                <a:lnTo>
                  <a:pt x="5262" y="244438"/>
                </a:lnTo>
                <a:lnTo>
                  <a:pt x="0" y="198834"/>
                </a:lnTo>
                <a:lnTo>
                  <a:pt x="5262" y="153229"/>
                </a:lnTo>
                <a:lnTo>
                  <a:pt x="20255" y="111373"/>
                </a:lnTo>
                <a:lnTo>
                  <a:pt x="43782" y="74455"/>
                </a:lnTo>
                <a:lnTo>
                  <a:pt x="74650" y="43668"/>
                </a:lnTo>
                <a:lnTo>
                  <a:pt x="111664" y="20202"/>
                </a:lnTo>
                <a:lnTo>
                  <a:pt x="153630" y="5249"/>
                </a:lnTo>
                <a:lnTo>
                  <a:pt x="199353" y="0"/>
                </a:lnTo>
                <a:lnTo>
                  <a:pt x="245077" y="5249"/>
                </a:lnTo>
                <a:lnTo>
                  <a:pt x="287043" y="20202"/>
                </a:lnTo>
                <a:lnTo>
                  <a:pt x="324057" y="43668"/>
                </a:lnTo>
                <a:lnTo>
                  <a:pt x="354925" y="74455"/>
                </a:lnTo>
                <a:lnTo>
                  <a:pt x="378452" y="111373"/>
                </a:lnTo>
                <a:lnTo>
                  <a:pt x="393444" y="153229"/>
                </a:lnTo>
                <a:lnTo>
                  <a:pt x="398707" y="198834"/>
                </a:lnTo>
                <a:lnTo>
                  <a:pt x="393444" y="244438"/>
                </a:lnTo>
                <a:lnTo>
                  <a:pt x="378452" y="286295"/>
                </a:lnTo>
                <a:lnTo>
                  <a:pt x="354925" y="323213"/>
                </a:lnTo>
                <a:lnTo>
                  <a:pt x="324057" y="354000"/>
                </a:lnTo>
                <a:lnTo>
                  <a:pt x="287043" y="377466"/>
                </a:lnTo>
                <a:lnTo>
                  <a:pt x="245077" y="392419"/>
                </a:lnTo>
                <a:lnTo>
                  <a:pt x="199353" y="397668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39400" y="4295308"/>
            <a:ext cx="398780" cy="398145"/>
          </a:xfrm>
          <a:custGeom>
            <a:avLst/>
            <a:gdLst/>
            <a:ahLst/>
            <a:cxnLst/>
            <a:rect l="l" t="t" r="r" b="b"/>
            <a:pathLst>
              <a:path w="398779" h="398145">
                <a:moveTo>
                  <a:pt x="199353" y="397668"/>
                </a:moveTo>
                <a:lnTo>
                  <a:pt x="153630" y="392419"/>
                </a:lnTo>
                <a:lnTo>
                  <a:pt x="111664" y="377466"/>
                </a:lnTo>
                <a:lnTo>
                  <a:pt x="74650" y="354000"/>
                </a:lnTo>
                <a:lnTo>
                  <a:pt x="43782" y="323213"/>
                </a:lnTo>
                <a:lnTo>
                  <a:pt x="20255" y="286295"/>
                </a:lnTo>
                <a:lnTo>
                  <a:pt x="5262" y="244438"/>
                </a:lnTo>
                <a:lnTo>
                  <a:pt x="0" y="198834"/>
                </a:lnTo>
                <a:lnTo>
                  <a:pt x="5262" y="153229"/>
                </a:lnTo>
                <a:lnTo>
                  <a:pt x="20255" y="111373"/>
                </a:lnTo>
                <a:lnTo>
                  <a:pt x="43782" y="74455"/>
                </a:lnTo>
                <a:lnTo>
                  <a:pt x="74650" y="43668"/>
                </a:lnTo>
                <a:lnTo>
                  <a:pt x="111664" y="20202"/>
                </a:lnTo>
                <a:lnTo>
                  <a:pt x="153630" y="5249"/>
                </a:lnTo>
                <a:lnTo>
                  <a:pt x="199353" y="0"/>
                </a:lnTo>
                <a:lnTo>
                  <a:pt x="245077" y="5249"/>
                </a:lnTo>
                <a:lnTo>
                  <a:pt x="287043" y="20202"/>
                </a:lnTo>
                <a:lnTo>
                  <a:pt x="324057" y="43668"/>
                </a:lnTo>
                <a:lnTo>
                  <a:pt x="354925" y="74455"/>
                </a:lnTo>
                <a:lnTo>
                  <a:pt x="378452" y="111373"/>
                </a:lnTo>
                <a:lnTo>
                  <a:pt x="393444" y="153229"/>
                </a:lnTo>
                <a:lnTo>
                  <a:pt x="398707" y="198834"/>
                </a:lnTo>
                <a:lnTo>
                  <a:pt x="393444" y="244438"/>
                </a:lnTo>
                <a:lnTo>
                  <a:pt x="378452" y="286295"/>
                </a:lnTo>
                <a:lnTo>
                  <a:pt x="354925" y="323213"/>
                </a:lnTo>
                <a:lnTo>
                  <a:pt x="324057" y="354000"/>
                </a:lnTo>
                <a:lnTo>
                  <a:pt x="287043" y="377466"/>
                </a:lnTo>
                <a:lnTo>
                  <a:pt x="245077" y="392419"/>
                </a:lnTo>
                <a:lnTo>
                  <a:pt x="199353" y="397668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EDFDF3-19BB-69DE-076A-B2404FAD24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261994"/>
            <a:ext cx="5934075" cy="395605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63A90DD-51F8-883E-0D28-BBAD08378C5B}"/>
              </a:ext>
            </a:extLst>
          </p:cNvPr>
          <p:cNvSpPr/>
          <p:nvPr/>
        </p:nvSpPr>
        <p:spPr>
          <a:xfrm>
            <a:off x="1066800" y="2691547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3EE9BD-A496-EBEC-4037-8DD0AD0E7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2" b="5822"/>
          <a:stretch/>
        </p:blipFill>
        <p:spPr>
          <a:xfrm>
            <a:off x="9601200" y="6483160"/>
            <a:ext cx="6931016" cy="263821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100"/>
              </a:spcBef>
            </a:pPr>
            <a:r>
              <a:rPr spc="285" dirty="0">
                <a:latin typeface="Montserrat SemiBold" pitchFamily="2" charset="-52"/>
              </a:rPr>
              <a:t>ЧАСТНЫЕ</a:t>
            </a:r>
            <a:r>
              <a:rPr spc="-295" dirty="0">
                <a:latin typeface="Montserrat SemiBold" pitchFamily="2" charset="-52"/>
              </a:rPr>
              <a:t> </a:t>
            </a:r>
            <a:r>
              <a:rPr spc="295" dirty="0">
                <a:latin typeface="Montserrat SemiBold" pitchFamily="2" charset="-52"/>
              </a:rPr>
              <a:t>СЛУЧАИ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24000" y="2471464"/>
            <a:ext cx="10744200" cy="49979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050">
              <a:lnSpc>
                <a:spcPct val="156200"/>
              </a:lnSpc>
              <a:spcBef>
                <a:spcPts val="95"/>
              </a:spcBef>
            </a:pPr>
            <a:r>
              <a:rPr sz="5350" spc="44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ВЫСОКИЙ</a:t>
            </a:r>
            <a:r>
              <a:rPr sz="5350" spc="-30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 </a:t>
            </a:r>
            <a:r>
              <a:rPr sz="5350" spc="229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ЧЕЛОВЕК </a:t>
            </a:r>
            <a:r>
              <a:rPr sz="5350" spc="305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БЕРЕМЕННАЯ</a:t>
            </a:r>
            <a:r>
              <a:rPr lang="ru-RU" sz="5350" spc="49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 ЖЕНЩИНА</a:t>
            </a:r>
            <a:r>
              <a:rPr sz="5350" spc="-295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 </a:t>
            </a:r>
            <a:r>
              <a:rPr sz="5350" spc="33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ТУЧНЫЙ</a:t>
            </a:r>
            <a:r>
              <a:rPr sz="5350" spc="-30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 </a:t>
            </a:r>
            <a:r>
              <a:rPr sz="5350" spc="229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ЧЕЛОВЕК </a:t>
            </a:r>
            <a:r>
              <a:rPr sz="5350" spc="50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САМОПОМОЩЬ</a:t>
            </a:r>
            <a:endParaRPr sz="5350" dirty="0">
              <a:latin typeface="Montserrat ExtraBold" pitchFamily="2" charset="-52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0012" y="3067457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0012" y="4340746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0012" y="5612613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0012" y="6884483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F176343-8E3F-125B-A8A1-47180B6FA54C}"/>
              </a:ext>
            </a:extLst>
          </p:cNvPr>
          <p:cNvSpPr/>
          <p:nvPr/>
        </p:nvSpPr>
        <p:spPr>
          <a:xfrm>
            <a:off x="685800" y="1615180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45E233-D19C-EBB6-C04B-578ABCE00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270" y="2288591"/>
            <a:ext cx="6952843" cy="695284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3CC80-67E3-081D-5BE3-AE109D28D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Блок-схема: альтернативный процесс 31">
            <a:extLst>
              <a:ext uri="{FF2B5EF4-FFF2-40B4-BE49-F238E27FC236}">
                <a16:creationId xmlns:a16="http://schemas.microsoft.com/office/drawing/2014/main" id="{39A9E511-7427-154A-2BB9-820D1AAF9EB1}"/>
              </a:ext>
            </a:extLst>
          </p:cNvPr>
          <p:cNvSpPr/>
          <p:nvPr/>
        </p:nvSpPr>
        <p:spPr>
          <a:xfrm>
            <a:off x="1562101" y="1181100"/>
            <a:ext cx="14782800" cy="8534400"/>
          </a:xfrm>
          <a:prstGeom prst="flowChartAlternateProcess">
            <a:avLst/>
          </a:prstGeom>
          <a:noFill/>
          <a:ln w="76200">
            <a:solidFill>
              <a:srgbClr val="1F23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object 2">
            <a:extLst>
              <a:ext uri="{FF2B5EF4-FFF2-40B4-BE49-F238E27FC236}">
                <a16:creationId xmlns:a16="http://schemas.microsoft.com/office/drawing/2014/main" id="{999C0B13-311E-D456-A743-59CF3BCF12F6}"/>
              </a:ext>
            </a:extLst>
          </p:cNvPr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60C70C26-6C34-754A-CCF9-718098669D6F}"/>
                </a:ext>
              </a:extLst>
            </p:cNvPr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DA92E9FE-654D-3322-B744-0B554E9C92D7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4"/>
                  </a:moveTo>
                  <a:lnTo>
                    <a:pt x="0" y="253984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459C6803-7E29-7765-CEC1-42699C3CE9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1" y="3406797"/>
            <a:ext cx="10287000" cy="129522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300" spc="440" dirty="0">
                <a:solidFill>
                  <a:srgbClr val="E04F45"/>
                </a:solidFill>
                <a:latin typeface="Montserrat ExtraBold" pitchFamily="2" charset="-52"/>
              </a:rPr>
              <a:t>КРОВО</a:t>
            </a:r>
            <a:r>
              <a:rPr lang="ru-RU" sz="8300" spc="440" dirty="0">
                <a:solidFill>
                  <a:srgbClr val="E04F45"/>
                </a:solidFill>
                <a:latin typeface="Montserrat ExtraBold" pitchFamily="2" charset="-52"/>
              </a:rPr>
              <a:t>Т</a:t>
            </a:r>
            <a:r>
              <a:rPr sz="8300" spc="440" dirty="0">
                <a:solidFill>
                  <a:srgbClr val="E04F45"/>
                </a:solidFill>
                <a:latin typeface="Montserrat ExtraBold" pitchFamily="2" charset="-52"/>
              </a:rPr>
              <a:t>ЕЧЕНИЯ</a:t>
            </a:r>
            <a:endParaRPr sz="8300" dirty="0">
              <a:solidFill>
                <a:srgbClr val="E04F45"/>
              </a:solidFill>
              <a:latin typeface="Montserrat ExtraBold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A802E0-0F76-930B-C33B-8CA584700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890560"/>
            <a:ext cx="11049000" cy="407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27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22C3F8-6148-CFCC-0E87-0310243F7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3" b="27182"/>
          <a:stretch/>
        </p:blipFill>
        <p:spPr>
          <a:xfrm>
            <a:off x="8499180" y="1933735"/>
            <a:ext cx="8798219" cy="4124166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850F4854-73A1-8D1D-D3BE-7BC65F29EB6D}"/>
              </a:ext>
            </a:extLst>
          </p:cNvPr>
          <p:cNvSpPr/>
          <p:nvPr/>
        </p:nvSpPr>
        <p:spPr>
          <a:xfrm>
            <a:off x="112381" y="834072"/>
            <a:ext cx="15888674" cy="695959"/>
          </a:xfrm>
          <a:custGeom>
            <a:avLst/>
            <a:gdLst>
              <a:gd name="connsiteX0" fmla="*/ 5243284 w 5243284"/>
              <a:gd name="connsiteY0" fmla="*/ 0 h 1162180"/>
              <a:gd name="connsiteX1" fmla="*/ 414440 w 5243284"/>
              <a:gd name="connsiteY1" fmla="*/ 49338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243284 w 5243284"/>
              <a:gd name="connsiteY0" fmla="*/ 0 h 1162180"/>
              <a:gd name="connsiteX1" fmla="*/ 601916 w 5243284"/>
              <a:gd name="connsiteY1" fmla="*/ 42747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460482 w 5460482"/>
              <a:gd name="connsiteY0" fmla="*/ 0 h 1799324"/>
              <a:gd name="connsiteX1" fmla="*/ 601916 w 5460482"/>
              <a:gd name="connsiteY1" fmla="*/ 1064615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1022594 w 5460482"/>
              <a:gd name="connsiteY1" fmla="*/ 877866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482" h="1799324">
                <a:moveTo>
                  <a:pt x="5460482" y="0"/>
                </a:moveTo>
                <a:cubicBezTo>
                  <a:pt x="3937746" y="336563"/>
                  <a:pt x="2543044" y="585244"/>
                  <a:pt x="1022594" y="877866"/>
                </a:cubicBezTo>
                <a:lnTo>
                  <a:pt x="0" y="1799324"/>
                </a:lnTo>
                <a:lnTo>
                  <a:pt x="5243284" y="1799324"/>
                </a:lnTo>
                <a:lnTo>
                  <a:pt x="5460482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/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0"/>
                  </a:moveTo>
                  <a:lnTo>
                    <a:pt x="0" y="253980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0">
              <a:lnSpc>
                <a:spcPct val="100000"/>
              </a:lnSpc>
              <a:spcBef>
                <a:spcPts val="100"/>
              </a:spcBef>
            </a:pPr>
            <a:r>
              <a:rPr spc="405" dirty="0">
                <a:latin typeface="Montserrat Medium" pitchFamily="2" charset="-52"/>
              </a:rPr>
              <a:t>ОСНОВНЫЕ</a:t>
            </a:r>
            <a:r>
              <a:rPr spc="-295" dirty="0">
                <a:latin typeface="Montserrat Medium" pitchFamily="2" charset="-52"/>
              </a:rPr>
              <a:t> </a:t>
            </a:r>
            <a:r>
              <a:rPr spc="385" dirty="0">
                <a:latin typeface="Montserrat Medium" pitchFamily="2" charset="-52"/>
              </a:rPr>
              <a:t>ФУНКЦИИ</a:t>
            </a:r>
            <a:r>
              <a:rPr spc="-290" dirty="0">
                <a:latin typeface="Montserrat Medium" pitchFamily="2" charset="-52"/>
              </a:rPr>
              <a:t> </a:t>
            </a:r>
            <a:r>
              <a:rPr spc="360" dirty="0">
                <a:latin typeface="Montserrat Medium" pitchFamily="2" charset="-52"/>
              </a:rPr>
              <a:t>КРОВИ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721070" y="2693867"/>
            <a:ext cx="11076305" cy="4423103"/>
          </a:xfrm>
          <a:prstGeom prst="rect">
            <a:avLst/>
          </a:prstGeom>
        </p:spPr>
        <p:txBody>
          <a:bodyPr vert="horz" wrap="square" lIns="0" tIns="416783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100"/>
              </a:spcBef>
            </a:pPr>
            <a:r>
              <a:rPr sz="5500" spc="-150" dirty="0">
                <a:latin typeface="Montserrat ExtraBold" pitchFamily="2" charset="-52"/>
              </a:rPr>
              <a:t>ТРАНСПОРТНАЯ</a:t>
            </a:r>
          </a:p>
          <a:p>
            <a:pPr marL="270510" marR="5080" indent="4445">
              <a:lnSpc>
                <a:spcPts val="12620"/>
              </a:lnSpc>
              <a:spcBef>
                <a:spcPts val="1210"/>
              </a:spcBef>
            </a:pPr>
            <a:r>
              <a:rPr sz="5500" spc="-150" dirty="0">
                <a:latin typeface="Montserrat ExtraBold" pitchFamily="2" charset="-52"/>
              </a:rPr>
              <a:t>ЗАЩИТНАЯ ТЕРМОРЕГУЛЯЦИОННАЯ</a:t>
            </a:r>
          </a:p>
        </p:txBody>
      </p:sp>
      <p:sp>
        <p:nvSpPr>
          <p:cNvPr id="7" name="object 7"/>
          <p:cNvSpPr/>
          <p:nvPr/>
        </p:nvSpPr>
        <p:spPr>
          <a:xfrm>
            <a:off x="1267174" y="3376306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67174" y="4977387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67174" y="6580127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C471292C-25CC-F23A-ED60-457D47A4FB6E}"/>
              </a:ext>
            </a:extLst>
          </p:cNvPr>
          <p:cNvSpPr/>
          <p:nvPr/>
        </p:nvSpPr>
        <p:spPr>
          <a:xfrm>
            <a:off x="11963400" y="6819900"/>
            <a:ext cx="6311011" cy="3467099"/>
          </a:xfrm>
          <a:custGeom>
            <a:avLst/>
            <a:gdLst>
              <a:gd name="connsiteX0" fmla="*/ 10805967 w 10805967"/>
              <a:gd name="connsiteY0" fmla="*/ 0 h 746748"/>
              <a:gd name="connsiteX1" fmla="*/ 5202621 w 10805967"/>
              <a:gd name="connsiteY1" fmla="*/ 390615 h 746748"/>
              <a:gd name="connsiteX2" fmla="*/ 0 w 10805967"/>
              <a:gd name="connsiteY2" fmla="*/ 746748 h 746748"/>
              <a:gd name="connsiteX3" fmla="*/ 10805967 w 10805967"/>
              <a:gd name="connsiteY3" fmla="*/ 746748 h 746748"/>
              <a:gd name="connsiteX4" fmla="*/ 10805967 w 10805967"/>
              <a:gd name="connsiteY4" fmla="*/ 0 h 74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5967" h="746748">
                <a:moveTo>
                  <a:pt x="10805967" y="0"/>
                </a:moveTo>
                <a:lnTo>
                  <a:pt x="5202621" y="390615"/>
                </a:lnTo>
                <a:lnTo>
                  <a:pt x="0" y="746748"/>
                </a:lnTo>
                <a:lnTo>
                  <a:pt x="10805967" y="746748"/>
                </a:lnTo>
                <a:lnTo>
                  <a:pt x="10805967" y="0"/>
                </a:lnTo>
                <a:close/>
              </a:path>
            </a:pathLst>
          </a:custGeom>
          <a:solidFill>
            <a:srgbClr val="1F23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70FB28D7-9D61-A6C8-2601-13191F04A98C}"/>
              </a:ext>
            </a:extLst>
          </p:cNvPr>
          <p:cNvSpPr/>
          <p:nvPr/>
        </p:nvSpPr>
        <p:spPr>
          <a:xfrm>
            <a:off x="12567548" y="7090960"/>
            <a:ext cx="5720452" cy="3196040"/>
          </a:xfrm>
          <a:custGeom>
            <a:avLst/>
            <a:gdLst>
              <a:gd name="connsiteX0" fmla="*/ 5243284 w 5243284"/>
              <a:gd name="connsiteY0" fmla="*/ 0 h 1162180"/>
              <a:gd name="connsiteX1" fmla="*/ 2225520 w 5243284"/>
              <a:gd name="connsiteY1" fmla="*/ 669405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15641205 w 15641205"/>
              <a:gd name="connsiteY0" fmla="*/ 0 h 1175053"/>
              <a:gd name="connsiteX1" fmla="*/ 12623441 w 15641205"/>
              <a:gd name="connsiteY1" fmla="*/ 669405 h 1175053"/>
              <a:gd name="connsiteX2" fmla="*/ 0 w 15641205"/>
              <a:gd name="connsiteY2" fmla="*/ 1175053 h 1175053"/>
              <a:gd name="connsiteX3" fmla="*/ 15641205 w 15641205"/>
              <a:gd name="connsiteY3" fmla="*/ 1162180 h 1175053"/>
              <a:gd name="connsiteX4" fmla="*/ 15641205 w 15641205"/>
              <a:gd name="connsiteY4" fmla="*/ 0 h 1175053"/>
              <a:gd name="connsiteX0" fmla="*/ 15695930 w 15695930"/>
              <a:gd name="connsiteY0" fmla="*/ 0 h 2084757"/>
              <a:gd name="connsiteX1" fmla="*/ 12623441 w 15695930"/>
              <a:gd name="connsiteY1" fmla="*/ 1579109 h 2084757"/>
              <a:gd name="connsiteX2" fmla="*/ 0 w 15695930"/>
              <a:gd name="connsiteY2" fmla="*/ 2084757 h 2084757"/>
              <a:gd name="connsiteX3" fmla="*/ 15641205 w 15695930"/>
              <a:gd name="connsiteY3" fmla="*/ 2071884 h 2084757"/>
              <a:gd name="connsiteX4" fmla="*/ 15695930 w 15695930"/>
              <a:gd name="connsiteY4" fmla="*/ 0 h 2084757"/>
              <a:gd name="connsiteX0" fmla="*/ 15695930 w 15787140"/>
              <a:gd name="connsiteY0" fmla="*/ 0 h 2084757"/>
              <a:gd name="connsiteX1" fmla="*/ 12623441 w 15787140"/>
              <a:gd name="connsiteY1" fmla="*/ 1579109 h 2084757"/>
              <a:gd name="connsiteX2" fmla="*/ 0 w 15787140"/>
              <a:gd name="connsiteY2" fmla="*/ 2084757 h 2084757"/>
              <a:gd name="connsiteX3" fmla="*/ 15787140 w 15787140"/>
              <a:gd name="connsiteY3" fmla="*/ 2076175 h 2084757"/>
              <a:gd name="connsiteX4" fmla="*/ 15695930 w 15787140"/>
              <a:gd name="connsiteY4" fmla="*/ 0 h 2084757"/>
              <a:gd name="connsiteX0" fmla="*/ 15695930 w 15695930"/>
              <a:gd name="connsiteY0" fmla="*/ 0 h 2084757"/>
              <a:gd name="connsiteX1" fmla="*/ 12623441 w 15695930"/>
              <a:gd name="connsiteY1" fmla="*/ 1579109 h 2084757"/>
              <a:gd name="connsiteX2" fmla="*/ 0 w 15695930"/>
              <a:gd name="connsiteY2" fmla="*/ 2084757 h 2084757"/>
              <a:gd name="connsiteX3" fmla="*/ 15695930 w 15695930"/>
              <a:gd name="connsiteY3" fmla="*/ 2024682 h 2084757"/>
              <a:gd name="connsiteX4" fmla="*/ 15695930 w 15695930"/>
              <a:gd name="connsiteY4" fmla="*/ 0 h 2084757"/>
              <a:gd name="connsiteX0" fmla="*/ 15695930 w 15750655"/>
              <a:gd name="connsiteY0" fmla="*/ 0 h 2084757"/>
              <a:gd name="connsiteX1" fmla="*/ 12623441 w 15750655"/>
              <a:gd name="connsiteY1" fmla="*/ 1579109 h 2084757"/>
              <a:gd name="connsiteX2" fmla="*/ 0 w 15750655"/>
              <a:gd name="connsiteY2" fmla="*/ 2084757 h 2084757"/>
              <a:gd name="connsiteX3" fmla="*/ 15750655 w 15750655"/>
              <a:gd name="connsiteY3" fmla="*/ 2076175 h 2084757"/>
              <a:gd name="connsiteX4" fmla="*/ 15695930 w 15750655"/>
              <a:gd name="connsiteY4" fmla="*/ 0 h 208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655" h="2084757">
                <a:moveTo>
                  <a:pt x="15695930" y="0"/>
                </a:moveTo>
                <a:lnTo>
                  <a:pt x="12623441" y="1579109"/>
                </a:lnTo>
                <a:lnTo>
                  <a:pt x="0" y="2084757"/>
                </a:lnTo>
                <a:lnTo>
                  <a:pt x="15750655" y="2076175"/>
                </a:lnTo>
                <a:lnTo>
                  <a:pt x="15695930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1">
            <a:extLst>
              <a:ext uri="{FF2B5EF4-FFF2-40B4-BE49-F238E27FC236}">
                <a16:creationId xmlns:a16="http://schemas.microsoft.com/office/drawing/2014/main" id="{16A5FBBB-A4C1-A83D-F67D-7E9BC7E14E3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383000" y="356889"/>
            <a:ext cx="1716942" cy="17171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CC2424-D82A-9714-F4EB-B62641C1F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52" y="3914846"/>
            <a:ext cx="5412035" cy="5412035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11"/>
            <a:ext cx="18288000" cy="327025"/>
            <a:chOff x="0" y="-73011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1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730">
              <a:lnSpc>
                <a:spcPct val="100000"/>
              </a:lnSpc>
              <a:spcBef>
                <a:spcPts val="100"/>
              </a:spcBef>
            </a:pPr>
            <a:r>
              <a:rPr spc="265" dirty="0">
                <a:latin typeface="Montserrat Medium" pitchFamily="2" charset="-52"/>
              </a:rPr>
              <a:t>КРОВОТЕЧЕНИЯ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039601" y="3708407"/>
            <a:ext cx="4952999" cy="3979936"/>
          </a:xfrm>
          <a:prstGeom prst="rect">
            <a:avLst/>
          </a:prstGeom>
        </p:spPr>
        <p:txBody>
          <a:bodyPr vert="horz" wrap="square" lIns="0" tIns="448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35"/>
              </a:spcBef>
              <a:tabLst>
                <a:tab pos="855344" algn="l"/>
              </a:tabLst>
            </a:pPr>
            <a:r>
              <a:rPr sz="5500" b="1" spc="-1400" dirty="0">
                <a:solidFill>
                  <a:srgbClr val="DE443A"/>
                </a:solidFill>
                <a:latin typeface="Tahoma"/>
                <a:cs typeface="Tahoma"/>
              </a:rPr>
              <a:t>+</a:t>
            </a:r>
            <a:r>
              <a:rPr sz="5500" b="1" dirty="0">
                <a:solidFill>
                  <a:srgbClr val="DE443A"/>
                </a:solidFill>
                <a:latin typeface="Tahoma"/>
                <a:cs typeface="Tahoma"/>
              </a:rPr>
              <a:t>	</a:t>
            </a:r>
            <a:r>
              <a:rPr sz="5400" spc="-15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СИЛЬНЫЕ</a:t>
            </a:r>
            <a:endParaRPr sz="5400" spc="-150" dirty="0">
              <a:latin typeface="Montserrat SemiBold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750"/>
              </a:spcBef>
              <a:tabLst>
                <a:tab pos="927100" algn="l"/>
              </a:tabLst>
            </a:pPr>
            <a:r>
              <a:rPr sz="8250" b="1" spc="-2100" baseline="1515" dirty="0">
                <a:solidFill>
                  <a:srgbClr val="DE443A"/>
                </a:solidFill>
                <a:latin typeface="Tahoma"/>
                <a:cs typeface="Tahoma"/>
              </a:rPr>
              <a:t>+</a:t>
            </a:r>
            <a:r>
              <a:rPr sz="8250" b="1" baseline="1515" dirty="0">
                <a:solidFill>
                  <a:srgbClr val="DE443A"/>
                </a:solidFill>
                <a:latin typeface="Tahoma"/>
                <a:cs typeface="Tahoma"/>
              </a:rPr>
              <a:t>	</a:t>
            </a:r>
            <a:r>
              <a:rPr sz="5400" spc="-15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СЛАБЫЕ</a:t>
            </a:r>
            <a:endParaRPr sz="5400" spc="-150" dirty="0">
              <a:latin typeface="Montserrat SemiBold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00"/>
              </a:spcBef>
              <a:tabLst>
                <a:tab pos="927100" algn="l"/>
              </a:tabLst>
            </a:pPr>
            <a:r>
              <a:rPr sz="5500" b="1" spc="-1400" dirty="0">
                <a:solidFill>
                  <a:srgbClr val="DE443A"/>
                </a:solidFill>
                <a:latin typeface="Tahoma"/>
                <a:cs typeface="Tahoma"/>
              </a:rPr>
              <a:t>+</a:t>
            </a:r>
            <a:r>
              <a:rPr lang="ru-RU" sz="5500" b="1" dirty="0">
                <a:solidFill>
                  <a:srgbClr val="DE443A"/>
                </a:solidFill>
                <a:latin typeface="Tahoma"/>
                <a:cs typeface="Tahoma"/>
              </a:rPr>
              <a:t>	</a:t>
            </a:r>
            <a:r>
              <a:rPr lang="ru-RU" sz="5400" spc="-15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НОСОВОЕ</a:t>
            </a:r>
            <a:endParaRPr sz="5400" spc="-150" dirty="0">
              <a:latin typeface="Montserrat SemiBold" pitchFamily="2" charset="-52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06894" y="2677945"/>
            <a:ext cx="5113105" cy="83740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spc="-15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ВНУТРЕННИЕ</a:t>
            </a:r>
            <a:endParaRPr sz="5350" spc="-150" dirty="0">
              <a:latin typeface="Montserrat Black" pitchFamily="2" charset="-52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60955" y="2955134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4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466513" y="2677945"/>
            <a:ext cx="5078287" cy="83740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spc="-15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НАРУЖНЫЕ:</a:t>
            </a:r>
            <a:endParaRPr sz="5350" spc="-150" dirty="0">
              <a:latin typeface="Montserrat Black" pitchFamily="2" charset="-52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720574" y="2955134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6D14349-2445-6468-FFEC-E83FB0C1C486}"/>
              </a:ext>
            </a:extLst>
          </p:cNvPr>
          <p:cNvSpPr/>
          <p:nvPr/>
        </p:nvSpPr>
        <p:spPr>
          <a:xfrm>
            <a:off x="685800" y="1615180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CBD9ED-13C9-6FD9-D57E-FF79FD74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r="2985"/>
          <a:stretch/>
        </p:blipFill>
        <p:spPr>
          <a:xfrm>
            <a:off x="2209800" y="3708407"/>
            <a:ext cx="5113105" cy="548124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887" y="800099"/>
            <a:ext cx="16399565" cy="132635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Один раз – досадная неприятность…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92" y="2400302"/>
            <a:ext cx="10183416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805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8A3E7-96BD-55AC-6BC2-9A5D8693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27" y="547688"/>
            <a:ext cx="15182674" cy="169277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СИЛЬНОЕ КРОВОТЕЧЕНИЕ – БОЛЬШАЯ ПРОБЛЕМА !!!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FC34BC7-3E73-E7E2-A646-549AFC049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0126" y="2536032"/>
            <a:ext cx="10861646" cy="721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70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99BEF9E-E92E-3549-48D3-8A721C9B0484}"/>
              </a:ext>
            </a:extLst>
          </p:cNvPr>
          <p:cNvSpPr/>
          <p:nvPr/>
        </p:nvSpPr>
        <p:spPr>
          <a:xfrm>
            <a:off x="735496" y="578539"/>
            <a:ext cx="14961704" cy="198834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285DC-836B-7FC0-F336-3167D8B6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18667"/>
            <a:ext cx="13411200" cy="84638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ПРИЖАТЬ И ДЕРЖАТЬ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F60848F-E66B-DAE1-1CEF-1AB705823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0672" y="3188132"/>
            <a:ext cx="9780494" cy="65203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1FDC7F-0ECD-2C15-472E-FF4C058FB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96" y="3203102"/>
            <a:ext cx="6718853" cy="65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24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06C36-EBEB-DC0B-B7B0-EACA3E0D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300"/>
            <a:ext cx="15773400" cy="8463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Любые подручные ТКАНИ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8D450B-8B5A-6D93-D115-1BC32C6CE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778" y="2398683"/>
            <a:ext cx="13486100" cy="758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42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50" y="503483"/>
            <a:ext cx="9754352" cy="589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B5FAB0-B640-8197-EB43-2805FD325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946" y="6400499"/>
            <a:ext cx="4974767" cy="30177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8C0053-5524-4690-4DE5-157321EDC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13" y="2614417"/>
            <a:ext cx="7570044" cy="50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41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CD062-EC15-4AF3-9459-C8EE4395E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13" y="455998"/>
            <a:ext cx="7886700" cy="846386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И только в … !!!!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E3FE39-5378-4FED-8821-1F97EFD5A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7667" y="2387258"/>
            <a:ext cx="11072573" cy="744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09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14602C-2AFB-30E8-D5A1-DE2DB1EE88A9}"/>
              </a:ext>
            </a:extLst>
          </p:cNvPr>
          <p:cNvSpPr/>
          <p:nvPr/>
        </p:nvSpPr>
        <p:spPr>
          <a:xfrm>
            <a:off x="566257" y="363252"/>
            <a:ext cx="14978543" cy="190131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706A0-8B57-46E2-9A18-9E023F8E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39476"/>
            <a:ext cx="13139257" cy="198834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Алгоритм оказания помощи при сильном кровотечении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7AA2E4-EB0E-46D4-8171-44A217CC0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0" y="2536032"/>
            <a:ext cx="12344400" cy="738771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Придавили место кровотечения </a:t>
            </a:r>
            <a:r>
              <a:rPr lang="ru-RU" b="1" dirty="0"/>
              <a:t>рукой (перчатки, пакет, рука пострадавшего…)       </a:t>
            </a:r>
            <a:r>
              <a:rPr lang="ru-RU" b="1" dirty="0">
                <a:solidFill>
                  <a:srgbClr val="C00000"/>
                </a:solidFill>
              </a:rPr>
              <a:t>Быстро!!!</a:t>
            </a:r>
          </a:p>
          <a:p>
            <a:r>
              <a:rPr lang="ru-RU" b="1" dirty="0">
                <a:solidFill>
                  <a:srgbClr val="C00000"/>
                </a:solidFill>
              </a:rPr>
              <a:t>ЖГУТ или Прижали артерию </a:t>
            </a:r>
            <a:r>
              <a:rPr lang="ru-RU" b="1" dirty="0"/>
              <a:t>выше места кровотечения (ближе к сердцу) – кровь остановилась</a:t>
            </a:r>
          </a:p>
          <a:p>
            <a:r>
              <a:rPr lang="ru-RU" b="1" dirty="0"/>
              <a:t>На место кровотечения любую </a:t>
            </a:r>
            <a:r>
              <a:rPr lang="ru-RU" b="1" dirty="0">
                <a:solidFill>
                  <a:srgbClr val="C00000"/>
                </a:solidFill>
              </a:rPr>
              <a:t>чистую ткань и придавили</a:t>
            </a:r>
            <a:r>
              <a:rPr lang="ru-RU" b="1" dirty="0"/>
              <a:t>         (Сильно и Больно!!!),</a:t>
            </a:r>
          </a:p>
          <a:p>
            <a:pPr algn="ctr"/>
            <a:r>
              <a:rPr lang="ru-RU" b="1" dirty="0"/>
              <a:t>     Артерию отпустили</a:t>
            </a:r>
          </a:p>
          <a:p>
            <a:r>
              <a:rPr lang="ru-RU" b="1" dirty="0"/>
              <a:t>Жмем, Держим, Терпим…  </a:t>
            </a:r>
            <a:r>
              <a:rPr lang="ru-RU" b="1" dirty="0">
                <a:solidFill>
                  <a:srgbClr val="C00000"/>
                </a:solidFill>
              </a:rPr>
              <a:t>10-15 минут</a:t>
            </a:r>
          </a:p>
          <a:p>
            <a:r>
              <a:rPr lang="ru-RU" b="1" dirty="0"/>
              <a:t>Накладываем </a:t>
            </a:r>
            <a:r>
              <a:rPr lang="ru-RU" b="1" dirty="0">
                <a:solidFill>
                  <a:srgbClr val="C00000"/>
                </a:solidFill>
              </a:rPr>
              <a:t>давящую повязку</a:t>
            </a:r>
            <a:r>
              <a:rPr lang="ru-RU" b="1" dirty="0"/>
              <a:t> прямо на ткань</a:t>
            </a:r>
          </a:p>
          <a:p>
            <a:r>
              <a:rPr lang="ru-RU" b="1" dirty="0">
                <a:solidFill>
                  <a:srgbClr val="C00000"/>
                </a:solidFill>
              </a:rPr>
              <a:t>Фиксируем </a:t>
            </a:r>
            <a:r>
              <a:rPr lang="ru-RU" b="1" dirty="0"/>
              <a:t>конечность</a:t>
            </a:r>
          </a:p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Передаем скорой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3951108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7AAAF-7920-495E-8059-3020842D3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692593"/>
          </a:xfrm>
        </p:spPr>
        <p:txBody>
          <a:bodyPr>
            <a:normAutofit/>
          </a:bodyPr>
          <a:lstStyle/>
          <a:p>
            <a:pPr algn="ctr"/>
            <a:r>
              <a:rPr lang="ru-RU" sz="9000" dirty="0">
                <a:solidFill>
                  <a:srgbClr val="C00000"/>
                </a:solidFill>
                <a:latin typeface="Arial Black" panose="020B0A04020102020204" pitchFamily="34" charset="0"/>
              </a:rPr>
              <a:t>РАНА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9C3026-C1F4-40EF-9C43-09C38562ED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7300" y="2171700"/>
            <a:ext cx="15773400" cy="7467600"/>
          </a:xfrm>
          <a:prstGeom prst="rect">
            <a:avLst/>
          </a:prstGeom>
        </p:spPr>
        <p:txBody>
          <a:bodyPr lIns="137160" tIns="68580" rIns="137160" bIns="68580">
            <a:norm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Любое нарушение целостности кожи </a:t>
            </a:r>
          </a:p>
          <a:p>
            <a:pPr algn="ctr"/>
            <a:r>
              <a:rPr lang="ru-RU" sz="5400" b="1" dirty="0">
                <a:solidFill>
                  <a:schemeClr val="tx1"/>
                </a:solidFill>
              </a:rPr>
              <a:t>или слизистой оболочки</a:t>
            </a:r>
          </a:p>
          <a:p>
            <a:pPr algn="ctr"/>
            <a:endParaRPr lang="ru-RU" sz="5400" b="1" dirty="0">
              <a:solidFill>
                <a:schemeClr val="tx1"/>
              </a:solidFill>
            </a:endParaRPr>
          </a:p>
          <a:p>
            <a:pPr algn="l"/>
            <a:r>
              <a:rPr lang="ru-RU" sz="6600" b="1" dirty="0">
                <a:solidFill>
                  <a:schemeClr val="tx1"/>
                </a:solidFill>
              </a:rPr>
              <a:t>      </a:t>
            </a:r>
            <a:r>
              <a:rPr lang="ru-RU" sz="6600" b="1" dirty="0">
                <a:solidFill>
                  <a:srgbClr val="C00000"/>
                </a:solidFill>
              </a:rPr>
              <a:t>ПРИЗНАКИ РАНЫ</a:t>
            </a:r>
          </a:p>
          <a:p>
            <a:pPr algn="l"/>
            <a:r>
              <a:rPr lang="ru-RU" sz="6000" b="1" dirty="0">
                <a:solidFill>
                  <a:schemeClr val="tx1"/>
                </a:solidFill>
              </a:rPr>
              <a:t>БОЛЬ,</a:t>
            </a:r>
          </a:p>
          <a:p>
            <a:pPr algn="l"/>
            <a:r>
              <a:rPr lang="ru-RU" sz="6000" b="1" dirty="0">
                <a:solidFill>
                  <a:schemeClr val="tx1"/>
                </a:solidFill>
              </a:rPr>
              <a:t>КРОВОТЕЧЕНИЕ или ОТЕК,</a:t>
            </a:r>
          </a:p>
          <a:p>
            <a:pPr algn="l"/>
            <a:r>
              <a:rPr lang="ru-RU" sz="6000" b="1" dirty="0">
                <a:solidFill>
                  <a:schemeClr val="tx1"/>
                </a:solidFill>
              </a:rPr>
              <a:t>ЗИЯНИЕ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B20BE0-03D3-3E91-1C4E-B6637EAD1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7800" y="4546860"/>
            <a:ext cx="4728693" cy="509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13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675E77-EF07-4CE3-8BE6-1C7AFA8FB3F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3766" t="15309" r="14454" b="16133"/>
          <a:stretch/>
        </p:blipFill>
        <p:spPr>
          <a:xfrm>
            <a:off x="10346307" y="298609"/>
            <a:ext cx="7004433" cy="58221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FA085F-F043-429F-A9BB-0526602B6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209685"/>
            <a:ext cx="10607040" cy="6629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E201A3-025D-4EA7-BD46-BC55F7C5A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99" t="20400" r="29951" b="30800"/>
          <a:stretch/>
        </p:blipFill>
        <p:spPr>
          <a:xfrm>
            <a:off x="6820853" y="3012994"/>
            <a:ext cx="6705024" cy="582215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A79F1DD-2485-99AA-A800-F80D64119272}"/>
              </a:ext>
            </a:extLst>
          </p:cNvPr>
          <p:cNvSpPr/>
          <p:nvPr/>
        </p:nvSpPr>
        <p:spPr>
          <a:xfrm>
            <a:off x="12024360" y="7254240"/>
            <a:ext cx="5326380" cy="258484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D9CC5-E829-4A6D-82B0-28370D9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98610"/>
            <a:ext cx="9319260" cy="2793207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ИНОРОДНОЕ ТЕЛО </a:t>
            </a:r>
            <a:b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из раны не удаляем  </a:t>
            </a:r>
            <a:endParaRPr lang="ru-RU" sz="6000" b="1" u="sng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C76D1-8D95-2E5D-58FF-B2FAE1D518BA}"/>
              </a:ext>
            </a:extLst>
          </p:cNvPr>
          <p:cNvSpPr txBox="1"/>
          <p:nvPr/>
        </p:nvSpPr>
        <p:spPr>
          <a:xfrm>
            <a:off x="12264390" y="7536623"/>
            <a:ext cx="4846320" cy="180049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  <a:latin typeface="Arial Black" panose="020B0A04020102020204" pitchFamily="34" charset="0"/>
              </a:rPr>
              <a:t>только фиксируем</a:t>
            </a:r>
          </a:p>
        </p:txBody>
      </p:sp>
    </p:spTree>
    <p:extLst>
      <p:ext uri="{BB962C8B-B14F-4D97-AF65-F5344CB8AC3E}">
        <p14:creationId xmlns:p14="http://schemas.microsoft.com/office/powerpoint/2010/main" val="3744729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71E4203-6E95-46DE-8F20-842E484406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 rot="5400000">
            <a:off x="10288907" y="2429978"/>
            <a:ext cx="8938221" cy="59662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80E7A7-D7CE-494E-AE64-D2776D3F68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45"/>
          <a:stretch/>
        </p:blipFill>
        <p:spPr>
          <a:xfrm>
            <a:off x="775451" y="547688"/>
            <a:ext cx="6173990" cy="69720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91E639-16D0-46E0-B58F-4D160B4A8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379" y="3879044"/>
            <a:ext cx="7010333" cy="54845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F6DD8-911A-4250-A30B-B6E5D4CA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69" y="7893877"/>
            <a:ext cx="6844551" cy="846386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ФИКСИРУЕМ !</a:t>
            </a:r>
          </a:p>
        </p:txBody>
      </p:sp>
    </p:spTree>
    <p:extLst>
      <p:ext uri="{BB962C8B-B14F-4D97-AF65-F5344CB8AC3E}">
        <p14:creationId xmlns:p14="http://schemas.microsoft.com/office/powerpoint/2010/main" val="4041748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47269-BFDC-9695-F58A-FA167212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896" y="755970"/>
            <a:ext cx="6248400" cy="1692771"/>
          </a:xfrm>
        </p:spPr>
        <p:txBody>
          <a:bodyPr/>
          <a:lstStyle/>
          <a:p>
            <a:pPr algn="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ТЕРМИЧЕСКИЕ ОЖОГИ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80CE1B-B79F-EDDA-57ED-7E7EF6766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781300"/>
            <a:ext cx="7619048" cy="70666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5C1B9F-FBD7-F15D-6E74-2F5FA0CC7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8" y="419100"/>
            <a:ext cx="6248400" cy="6248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051D84-E94E-8F16-CF89-C54BDA119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872" y="4686300"/>
            <a:ext cx="7048500" cy="4695825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8442D5C-184B-AF0A-857B-12CB1367B8D3}"/>
              </a:ext>
            </a:extLst>
          </p:cNvPr>
          <p:cNvSpPr/>
          <p:nvPr/>
        </p:nvSpPr>
        <p:spPr>
          <a:xfrm>
            <a:off x="468118" y="7200900"/>
            <a:ext cx="4103882" cy="26670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A419DA3-7ED7-AEB3-E02A-67D5BC0C70AC}"/>
              </a:ext>
            </a:extLst>
          </p:cNvPr>
          <p:cNvSpPr/>
          <p:nvPr/>
        </p:nvSpPr>
        <p:spPr>
          <a:xfrm>
            <a:off x="7391400" y="2781300"/>
            <a:ext cx="2362200" cy="143915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231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68A9EA9-3976-2D2E-DE72-8AE502322C86}"/>
              </a:ext>
            </a:extLst>
          </p:cNvPr>
          <p:cNvSpPr/>
          <p:nvPr/>
        </p:nvSpPr>
        <p:spPr>
          <a:xfrm>
            <a:off x="733304" y="411480"/>
            <a:ext cx="10132817" cy="2362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E3724-E95D-4C75-A97B-8BE1ADDA5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547688"/>
            <a:ext cx="8995410" cy="1692771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Тоже самое но другое… ХИМИЯ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4091DC5-C6EB-4E04-8B1B-0C356D21CA1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33304" y="3149549"/>
            <a:ext cx="10132817" cy="67615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D32A10-EBBE-4EF2-A7AD-0B47B394C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569" y="411481"/>
            <a:ext cx="5612130" cy="949959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AD3F75B-52F8-33B6-8201-234959D6EC00}"/>
              </a:ext>
            </a:extLst>
          </p:cNvPr>
          <p:cNvSpPr/>
          <p:nvPr/>
        </p:nvSpPr>
        <p:spPr>
          <a:xfrm>
            <a:off x="17266920" y="375926"/>
            <a:ext cx="426720" cy="94995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4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772C83-B80D-4EF8-8FEB-D7F09559C8C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80286" y="1200150"/>
            <a:ext cx="15391265" cy="86666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29AF2-43C7-4EF7-B5CF-B124C685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0800" b="1" dirty="0">
                <a:solidFill>
                  <a:srgbClr val="C00000"/>
                </a:solidFill>
                <a:latin typeface="Arial Black" panose="020B0A04020102020204" pitchFamily="34" charset="0"/>
              </a:rPr>
              <a:t>зима…</a:t>
            </a:r>
          </a:p>
        </p:txBody>
      </p:sp>
    </p:spTree>
    <p:extLst>
      <p:ext uri="{BB962C8B-B14F-4D97-AF65-F5344CB8AC3E}">
        <p14:creationId xmlns:p14="http://schemas.microsoft.com/office/powerpoint/2010/main" val="2401718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F28A11E-E059-A4BE-803D-A645FC1AEDC7}"/>
              </a:ext>
            </a:extLst>
          </p:cNvPr>
          <p:cNvSpPr/>
          <p:nvPr/>
        </p:nvSpPr>
        <p:spPr>
          <a:xfrm>
            <a:off x="441324" y="496253"/>
            <a:ext cx="4938396" cy="412146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84E54-3EAE-4B9E-9B4D-C5280176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93" y="1679258"/>
            <a:ext cx="4312920" cy="1988345"/>
          </a:xfrm>
        </p:spPr>
        <p:txBody>
          <a:bodyPr>
            <a:normAutofit/>
          </a:bodyPr>
          <a:lstStyle/>
          <a:p>
            <a:r>
              <a:rPr lang="ru-RU" sz="8100" b="1" dirty="0">
                <a:solidFill>
                  <a:schemeClr val="bg1"/>
                </a:solidFill>
                <a:latin typeface="Arial Black" panose="020B0A04020102020204" pitchFamily="34" charset="0"/>
              </a:rPr>
              <a:t>ХОЛОД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50EDA36-5701-46CF-9026-B5A6A58CA7E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144000" y="3424237"/>
            <a:ext cx="8702676" cy="65270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1B4638-E1D6-41E7-A9E3-671ADC71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162" y="496253"/>
            <a:ext cx="6886814" cy="81953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9B4C69-6317-4911-87B0-5D1B73DCA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" y="5126360"/>
            <a:ext cx="7325177" cy="482488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146F30D-29FB-E68B-2791-958491262CF3}"/>
              </a:ext>
            </a:extLst>
          </p:cNvPr>
          <p:cNvSpPr/>
          <p:nvPr/>
        </p:nvSpPr>
        <p:spPr>
          <a:xfrm>
            <a:off x="13495338" y="496253"/>
            <a:ext cx="4351338" cy="18811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4915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64C60-5B17-7AAB-75FF-4ACE8152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83" y="783196"/>
            <a:ext cx="13708380" cy="8463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НЕЛЬЗЯ !!!!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A16F60-F4F7-89C8-A091-F1CB97E247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lIns="137160" tIns="68580" rIns="137160" bIns="68580">
            <a:normAutofit fontScale="92500"/>
          </a:bodyPr>
          <a:lstStyle/>
          <a:p>
            <a:r>
              <a:rPr lang="ru-RU" sz="6000" b="1" dirty="0"/>
              <a:t>Бесконтрольно применять обезболивающие средства</a:t>
            </a:r>
          </a:p>
          <a:p>
            <a:r>
              <a:rPr lang="ru-RU" sz="6000" b="1" dirty="0"/>
              <a:t>Наносить спиртосодержащие растворы непосредственно в полость раны</a:t>
            </a:r>
          </a:p>
          <a:p>
            <a:r>
              <a:rPr lang="ru-RU" sz="6000" b="1" dirty="0"/>
              <a:t>Использовать так называемые «народные методы»</a:t>
            </a:r>
          </a:p>
          <a:p>
            <a:r>
              <a:rPr lang="ru-RU" sz="6000" b="1" dirty="0"/>
              <a:t>ИЗВЛЕКАТЬ ИНОРОДНОЕ ТЕЛО </a:t>
            </a:r>
          </a:p>
        </p:txBody>
      </p:sp>
    </p:spTree>
    <p:extLst>
      <p:ext uri="{BB962C8B-B14F-4D97-AF65-F5344CB8AC3E}">
        <p14:creationId xmlns:p14="http://schemas.microsoft.com/office/powerpoint/2010/main" val="3459386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C99F8A4-43A5-DB07-4D33-AEB6EBF880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07610" y="725512"/>
            <a:ext cx="3026927" cy="3026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536378-50D2-BEA1-F388-56F955ACE3FD}"/>
              </a:ext>
            </a:extLst>
          </p:cNvPr>
          <p:cNvSpPr txBox="1"/>
          <p:nvPr/>
        </p:nvSpPr>
        <p:spPr>
          <a:xfrm>
            <a:off x="6243357" y="1577840"/>
            <a:ext cx="11237034" cy="143116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l" defTabSz="1371600" rtl="0">
              <a:defRPr/>
            </a:pPr>
            <a:r>
              <a:rPr lang="ru-RU" sz="4200" b="1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МЕЖДУНАРОДНЫЙ КОМИТЕТ КРАСНОГО КРЕСТА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060AF2-B846-FE15-939F-731A4FA87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16" y="4411853"/>
            <a:ext cx="4066803" cy="24669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227FFB-F73D-89E7-062C-E068D28A0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09" y="7303834"/>
            <a:ext cx="7512804" cy="23707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A6E43-E828-4A83-18E8-A357B056A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78849"/>
            <a:ext cx="8321418" cy="3135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9BDFC4-7410-C536-1536-EC556F51A8B8}"/>
              </a:ext>
            </a:extLst>
          </p:cNvPr>
          <p:cNvSpPr txBox="1"/>
          <p:nvPr/>
        </p:nvSpPr>
        <p:spPr>
          <a:xfrm>
            <a:off x="6228384" y="4312979"/>
            <a:ext cx="11237034" cy="2077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l" defTabSz="1371600" rtl="0">
              <a:defRPr/>
            </a:pPr>
            <a:r>
              <a:rPr lang="ru-RU" sz="4200" b="1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Международная Федерация обществ Красного Креста и Красного Полумесяца</a:t>
            </a:r>
          </a:p>
        </p:txBody>
      </p:sp>
    </p:spTree>
    <p:extLst>
      <p:ext uri="{BB962C8B-B14F-4D97-AF65-F5344CB8AC3E}">
        <p14:creationId xmlns:p14="http://schemas.microsoft.com/office/powerpoint/2010/main" val="3550583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5831E79-1C4E-498A-1389-E2FDE8F996E1}"/>
              </a:ext>
            </a:extLst>
          </p:cNvPr>
          <p:cNvSpPr/>
          <p:nvPr/>
        </p:nvSpPr>
        <p:spPr>
          <a:xfrm>
            <a:off x="1257300" y="566258"/>
            <a:ext cx="15773400" cy="200077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02FE3-61A3-B7E8-2EBF-1E6EAAA8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028700"/>
            <a:ext cx="14859000" cy="1866900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Arial Black" panose="020B0A04020102020204" pitchFamily="34" charset="0"/>
              </a:rPr>
              <a:t>Обязательно обратиться к врачу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876AC-29FC-E63B-60A5-EAFE20F36A1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7300" y="2857500"/>
            <a:ext cx="15773400" cy="7162800"/>
          </a:xfrm>
          <a:prstGeom prst="rect">
            <a:avLst/>
          </a:prstGeom>
        </p:spPr>
        <p:txBody>
          <a:bodyPr lIns="137160" tIns="68580" rIns="137160" bIns="68580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укусы животных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травмирование маленьких детей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рана нанесена ржавым предметом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имеет место кровотечение пульсирующего характера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при рваных ранах и порезах глубиной и длиной больше 1,5 см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кровь не останавливается более 15 минут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у пострадавшего наблюдается повышение температуры, тошнота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рана воспалена или плохо заживает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Очень глубокие раны, сопровождающиеся переломами и/или травмированием внутренних органов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Травмы головы </a:t>
            </a:r>
          </a:p>
        </p:txBody>
      </p:sp>
    </p:spTree>
    <p:extLst>
      <p:ext uri="{BB962C8B-B14F-4D97-AF65-F5344CB8AC3E}">
        <p14:creationId xmlns:p14="http://schemas.microsoft.com/office/powerpoint/2010/main" val="25261534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305964-349D-F74D-DD8D-6F80BC84325C}"/>
              </a:ext>
            </a:extLst>
          </p:cNvPr>
          <p:cNvSpPr/>
          <p:nvPr/>
        </p:nvSpPr>
        <p:spPr>
          <a:xfrm>
            <a:off x="10360622" y="2667698"/>
            <a:ext cx="7537509" cy="72142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FF232-A552-66BB-F095-5BBB2607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0" y="4533900"/>
            <a:ext cx="7530168" cy="5159231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У ВАС ВСЕ ОБЯЗАТЕЛЬНО ПОЛУЧИТЬСЯ…</a:t>
            </a:r>
            <a:b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8000" b="1" dirty="0">
                <a:solidFill>
                  <a:schemeClr val="bg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</a:t>
            </a:r>
            <a:endParaRPr lang="ru-RU" sz="8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2BF1BA-4797-F00C-5180-E2F001765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731" r="12767"/>
          <a:stretch/>
        </p:blipFill>
        <p:spPr>
          <a:xfrm>
            <a:off x="389869" y="342900"/>
            <a:ext cx="9555063" cy="72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2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624B7B-F356-D7B7-AE97-092B3D79A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4" b="9784"/>
          <a:stretch/>
        </p:blipFill>
        <p:spPr>
          <a:xfrm>
            <a:off x="8632487" y="6286500"/>
            <a:ext cx="8915400" cy="3335613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60" dirty="0">
                <a:latin typeface="Montserrat Medium" pitchFamily="2" charset="-52"/>
              </a:rPr>
              <a:t>ТРЕНИНГ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721070" y="2693867"/>
            <a:ext cx="11766330" cy="47201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150" dirty="0">
                <a:latin typeface="Montserrat ExtraBold" pitchFamily="2" charset="-52"/>
              </a:rPr>
              <a:t>16 ЧАСОВ (2 ДНЯ)</a:t>
            </a:r>
          </a:p>
          <a:p>
            <a:pPr marL="12700" marR="5080">
              <a:lnSpc>
                <a:spcPct val="164000"/>
              </a:lnSpc>
              <a:spcBef>
                <a:spcPts val="5"/>
              </a:spcBef>
            </a:pPr>
            <a:r>
              <a:rPr spc="-150" dirty="0">
                <a:latin typeface="Montserrat ExtraBold" pitchFamily="2" charset="-52"/>
              </a:rPr>
              <a:t>90% ВРЕМЕНИ – ПРАКТИКА МАЛАЯ ГРУППА (10-12 ЧЕЛОВЕК) УДОБНОЕ ВРЕМЯ</a:t>
            </a:r>
          </a:p>
        </p:txBody>
      </p:sp>
      <p:sp>
        <p:nvSpPr>
          <p:cNvPr id="7" name="object 7"/>
          <p:cNvSpPr/>
          <p:nvPr/>
        </p:nvSpPr>
        <p:spPr>
          <a:xfrm>
            <a:off x="1029236" y="2971059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29236" y="4308611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9236" y="5646165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9236" y="6983719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4B2209-24E8-A837-AE45-111224D4BA10}"/>
              </a:ext>
            </a:extLst>
          </p:cNvPr>
          <p:cNvSpPr/>
          <p:nvPr/>
        </p:nvSpPr>
        <p:spPr>
          <a:xfrm>
            <a:off x="685800" y="1615180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26D5E22-587A-0CC0-29FB-E28FCACF3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472" y="1078219"/>
            <a:ext cx="6057900" cy="60579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2">
            <a:extLst>
              <a:ext uri="{FF2B5EF4-FFF2-40B4-BE49-F238E27FC236}">
                <a16:creationId xmlns:a16="http://schemas.microsoft.com/office/drawing/2014/main" id="{64425787-6BC7-0BB1-6477-50E0108576CF}"/>
              </a:ext>
            </a:extLst>
          </p:cNvPr>
          <p:cNvSpPr/>
          <p:nvPr/>
        </p:nvSpPr>
        <p:spPr>
          <a:xfrm>
            <a:off x="184485" y="413968"/>
            <a:ext cx="14047696" cy="1717154"/>
          </a:xfrm>
          <a:custGeom>
            <a:avLst/>
            <a:gdLst>
              <a:gd name="connsiteX0" fmla="*/ 5243284 w 5243284"/>
              <a:gd name="connsiteY0" fmla="*/ 0 h 1162180"/>
              <a:gd name="connsiteX1" fmla="*/ 414440 w 5243284"/>
              <a:gd name="connsiteY1" fmla="*/ 49338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243284 w 5243284"/>
              <a:gd name="connsiteY0" fmla="*/ 0 h 1162180"/>
              <a:gd name="connsiteX1" fmla="*/ 601916 w 5243284"/>
              <a:gd name="connsiteY1" fmla="*/ 42747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460482 w 5460482"/>
              <a:gd name="connsiteY0" fmla="*/ 0 h 1799324"/>
              <a:gd name="connsiteX1" fmla="*/ 601916 w 5460482"/>
              <a:gd name="connsiteY1" fmla="*/ 1064615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1022594 w 5460482"/>
              <a:gd name="connsiteY1" fmla="*/ 877866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4825044 w 4825044"/>
              <a:gd name="connsiteY0" fmla="*/ 0 h 1799324"/>
              <a:gd name="connsiteX1" fmla="*/ 387156 w 4825044"/>
              <a:gd name="connsiteY1" fmla="*/ 877866 h 1799324"/>
              <a:gd name="connsiteX2" fmla="*/ 0 w 4825044"/>
              <a:gd name="connsiteY2" fmla="*/ 1799324 h 1799324"/>
              <a:gd name="connsiteX3" fmla="*/ 4607846 w 4825044"/>
              <a:gd name="connsiteY3" fmla="*/ 1799324 h 1799324"/>
              <a:gd name="connsiteX4" fmla="*/ 4825044 w 4825044"/>
              <a:gd name="connsiteY4" fmla="*/ 0 h 1799324"/>
              <a:gd name="connsiteX0" fmla="*/ 4825044 w 4825044"/>
              <a:gd name="connsiteY0" fmla="*/ 0 h 1799324"/>
              <a:gd name="connsiteX1" fmla="*/ 128359 w 4825044"/>
              <a:gd name="connsiteY1" fmla="*/ 925901 h 1799324"/>
              <a:gd name="connsiteX2" fmla="*/ 0 w 4825044"/>
              <a:gd name="connsiteY2" fmla="*/ 1799324 h 1799324"/>
              <a:gd name="connsiteX3" fmla="*/ 4607846 w 4825044"/>
              <a:gd name="connsiteY3" fmla="*/ 1799324 h 1799324"/>
              <a:gd name="connsiteX4" fmla="*/ 4825044 w 4825044"/>
              <a:gd name="connsiteY4" fmla="*/ 0 h 1799324"/>
              <a:gd name="connsiteX0" fmla="*/ 4825044 w 4825044"/>
              <a:gd name="connsiteY0" fmla="*/ 0 h 1799324"/>
              <a:gd name="connsiteX1" fmla="*/ 153776 w 4825044"/>
              <a:gd name="connsiteY1" fmla="*/ 757778 h 1799324"/>
              <a:gd name="connsiteX2" fmla="*/ 0 w 4825044"/>
              <a:gd name="connsiteY2" fmla="*/ 1799324 h 1799324"/>
              <a:gd name="connsiteX3" fmla="*/ 4607846 w 4825044"/>
              <a:gd name="connsiteY3" fmla="*/ 1799324 h 1799324"/>
              <a:gd name="connsiteX4" fmla="*/ 4825044 w 4825044"/>
              <a:gd name="connsiteY4" fmla="*/ 0 h 1799324"/>
              <a:gd name="connsiteX0" fmla="*/ 4841219 w 4841219"/>
              <a:gd name="connsiteY0" fmla="*/ 0 h 1799324"/>
              <a:gd name="connsiteX1" fmla="*/ 169951 w 4841219"/>
              <a:gd name="connsiteY1" fmla="*/ 757778 h 1799324"/>
              <a:gd name="connsiteX2" fmla="*/ 0 w 4841219"/>
              <a:gd name="connsiteY2" fmla="*/ 1791319 h 1799324"/>
              <a:gd name="connsiteX3" fmla="*/ 4624021 w 4841219"/>
              <a:gd name="connsiteY3" fmla="*/ 1799324 h 1799324"/>
              <a:gd name="connsiteX4" fmla="*/ 4841219 w 4841219"/>
              <a:gd name="connsiteY4" fmla="*/ 0 h 1799324"/>
              <a:gd name="connsiteX0" fmla="*/ 4841219 w 4841219"/>
              <a:gd name="connsiteY0" fmla="*/ 0 h 1799324"/>
              <a:gd name="connsiteX1" fmla="*/ 225407 w 4841219"/>
              <a:gd name="connsiteY1" fmla="*/ 885873 h 1799324"/>
              <a:gd name="connsiteX2" fmla="*/ 0 w 4841219"/>
              <a:gd name="connsiteY2" fmla="*/ 1791319 h 1799324"/>
              <a:gd name="connsiteX3" fmla="*/ 4624021 w 4841219"/>
              <a:gd name="connsiteY3" fmla="*/ 1799324 h 1799324"/>
              <a:gd name="connsiteX4" fmla="*/ 4841219 w 4841219"/>
              <a:gd name="connsiteY4" fmla="*/ 0 h 179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219" h="1799324">
                <a:moveTo>
                  <a:pt x="4841219" y="0"/>
                </a:moveTo>
                <a:cubicBezTo>
                  <a:pt x="3318483" y="336563"/>
                  <a:pt x="1745857" y="593251"/>
                  <a:pt x="225407" y="885873"/>
                </a:cubicBezTo>
                <a:lnTo>
                  <a:pt x="0" y="1791319"/>
                </a:lnTo>
                <a:lnTo>
                  <a:pt x="4624021" y="1799324"/>
                </a:lnTo>
                <a:lnTo>
                  <a:pt x="4841219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81091" y="382379"/>
            <a:ext cx="1716942" cy="171715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xfrm>
            <a:off x="184485" y="1019538"/>
            <a:ext cx="13708380" cy="1228362"/>
          </a:xfrm>
          <a:prstGeom prst="rect">
            <a:avLst/>
          </a:prstGeom>
        </p:spPr>
        <p:txBody>
          <a:bodyPr vert="horz" wrap="square" lIns="0" tIns="134442" rIns="0" bIns="0" rtlCol="0">
            <a:spAutoFit/>
          </a:bodyPr>
          <a:lstStyle/>
          <a:p>
            <a:pPr marL="537845">
              <a:lnSpc>
                <a:spcPct val="100000"/>
              </a:lnSpc>
              <a:spcBef>
                <a:spcPts val="114"/>
              </a:spcBef>
            </a:pPr>
            <a:r>
              <a:rPr lang="ru-RU" sz="7100" spc="-300" dirty="0">
                <a:solidFill>
                  <a:schemeClr val="bg1"/>
                </a:solidFill>
                <a:latin typeface="Montserrat SemiBold" pitchFamily="2" charset="-52"/>
              </a:rPr>
              <a:t>ПРИСОЕДИНЯЙТЕСЬ К НАМ</a:t>
            </a:r>
            <a:endParaRPr sz="7100" spc="-3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89BEA8D-DA77-70A9-0830-C82AA0E28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491029"/>
            <a:ext cx="4269679" cy="429315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45ACD4C-352E-563B-F56E-8076C1C1C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578" y="3528033"/>
            <a:ext cx="4202667" cy="421914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1AD07D2-6408-7D47-FC94-75FE55C76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55" y="3543300"/>
            <a:ext cx="4202668" cy="4229100"/>
          </a:xfrm>
          <a:prstGeom prst="rect">
            <a:avLst/>
          </a:prstGeom>
        </p:spPr>
      </p:pic>
      <p:grpSp>
        <p:nvGrpSpPr>
          <p:cNvPr id="43" name="object 2">
            <a:extLst>
              <a:ext uri="{FF2B5EF4-FFF2-40B4-BE49-F238E27FC236}">
                <a16:creationId xmlns:a16="http://schemas.microsoft.com/office/drawing/2014/main" id="{24687A1E-17A6-2041-2B55-794420A0FC69}"/>
              </a:ext>
            </a:extLst>
          </p:cNvPr>
          <p:cNvGrpSpPr/>
          <p:nvPr/>
        </p:nvGrpSpPr>
        <p:grpSpPr>
          <a:xfrm>
            <a:off x="0" y="-6980"/>
            <a:ext cx="18288000" cy="327025"/>
            <a:chOff x="0" y="-73009"/>
            <a:chExt cx="18288000" cy="327025"/>
          </a:xfrm>
        </p:grpSpPr>
        <p:sp>
          <p:nvSpPr>
            <p:cNvPr id="44" name="object 3">
              <a:extLst>
                <a:ext uri="{FF2B5EF4-FFF2-40B4-BE49-F238E27FC236}">
                  <a16:creationId xmlns:a16="http://schemas.microsoft.com/office/drawing/2014/main" id="{EC7493ED-BEE4-E940-1A6A-C1BFB9812920}"/>
                </a:ext>
              </a:extLst>
            </p:cNvPr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">
              <a:extLst>
                <a:ext uri="{FF2B5EF4-FFF2-40B4-BE49-F238E27FC236}">
                  <a16:creationId xmlns:a16="http://schemas.microsoft.com/office/drawing/2014/main" id="{4EF0C3FD-2851-6FC0-D92A-CA38AABAF04F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6B695169-47B0-3374-9DF9-5128CD8CC623}"/>
              </a:ext>
            </a:extLst>
          </p:cNvPr>
          <p:cNvSpPr/>
          <p:nvPr/>
        </p:nvSpPr>
        <p:spPr>
          <a:xfrm>
            <a:off x="1066800" y="3314700"/>
            <a:ext cx="4800600" cy="4724400"/>
          </a:xfrm>
          <a:prstGeom prst="roundRect">
            <a:avLst/>
          </a:prstGeom>
          <a:noFill/>
          <a:ln w="57150">
            <a:solidFill>
              <a:srgbClr val="E04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423EE2AE-8C60-F4EB-21E6-B84C594AB4C8}"/>
              </a:ext>
            </a:extLst>
          </p:cNvPr>
          <p:cNvSpPr/>
          <p:nvPr/>
        </p:nvSpPr>
        <p:spPr>
          <a:xfrm>
            <a:off x="6553200" y="3275406"/>
            <a:ext cx="4800600" cy="4724400"/>
          </a:xfrm>
          <a:prstGeom prst="roundRect">
            <a:avLst/>
          </a:prstGeom>
          <a:noFill/>
          <a:ln w="57150">
            <a:solidFill>
              <a:srgbClr val="E04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35960AB0-CE49-E921-13E7-580E032245A6}"/>
              </a:ext>
            </a:extLst>
          </p:cNvPr>
          <p:cNvSpPr/>
          <p:nvPr/>
        </p:nvSpPr>
        <p:spPr>
          <a:xfrm>
            <a:off x="12388256" y="3238500"/>
            <a:ext cx="4800600" cy="4724400"/>
          </a:xfrm>
          <a:prstGeom prst="roundRect">
            <a:avLst/>
          </a:prstGeom>
          <a:noFill/>
          <a:ln w="57150">
            <a:solidFill>
              <a:srgbClr val="E04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6A6A0D-80C4-A4C1-B8B6-632901D702E1}"/>
              </a:ext>
            </a:extLst>
          </p:cNvPr>
          <p:cNvSpPr txBox="1"/>
          <p:nvPr/>
        </p:nvSpPr>
        <p:spPr>
          <a:xfrm>
            <a:off x="2819400" y="8293542"/>
            <a:ext cx="14538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ru-RU" sz="6600" dirty="0">
                <a:latin typeface="Montserrat Black" pitchFamily="2" charset="-52"/>
              </a:rPr>
              <a:t>ТГ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BB7E2-17A2-EA9B-72AA-B43B12792F05}"/>
              </a:ext>
            </a:extLst>
          </p:cNvPr>
          <p:cNvSpPr txBox="1"/>
          <p:nvPr/>
        </p:nvSpPr>
        <p:spPr>
          <a:xfrm>
            <a:off x="7429500" y="8299106"/>
            <a:ext cx="33147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/>
              <a:t> </a:t>
            </a:r>
            <a:r>
              <a:rPr lang="ru-RU" sz="6600" dirty="0">
                <a:latin typeface="Montserrat Black" pitchFamily="2" charset="-52"/>
              </a:rPr>
              <a:t>САЙТ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0A8FB4-8096-FE6B-C40C-34522F0D5DC2}"/>
              </a:ext>
            </a:extLst>
          </p:cNvPr>
          <p:cNvSpPr txBox="1"/>
          <p:nvPr/>
        </p:nvSpPr>
        <p:spPr>
          <a:xfrm>
            <a:off x="13944600" y="8316375"/>
            <a:ext cx="1981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/>
              <a:t> </a:t>
            </a:r>
            <a:r>
              <a:rPr lang="ru-RU" sz="6600" dirty="0">
                <a:latin typeface="Montserrat Black" pitchFamily="2" charset="-52"/>
              </a:rPr>
              <a:t>ВК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56AA4-87DD-4A3D-7352-6E479FCB4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F475D75-CECB-3F66-2524-108E8FA05A0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84551" y="386115"/>
            <a:ext cx="1703489" cy="1703276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12634B18-AF97-54AD-1AB0-B792F257AE12}"/>
              </a:ext>
            </a:extLst>
          </p:cNvPr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5FF810D-5324-6FD1-60B8-026EEBEC2458}"/>
                </a:ext>
              </a:extLst>
            </p:cNvPr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103B6C68-ED5D-42FB-163D-71F409332542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>
            <a:extLst>
              <a:ext uri="{FF2B5EF4-FFF2-40B4-BE49-F238E27FC236}">
                <a16:creationId xmlns:a16="http://schemas.microsoft.com/office/drawing/2014/main" id="{55ACAF48-C459-9009-485B-C9C0F7EE9538}"/>
              </a:ext>
            </a:extLst>
          </p:cNvPr>
          <p:cNvGrpSpPr/>
          <p:nvPr/>
        </p:nvGrpSpPr>
        <p:grpSpPr>
          <a:xfrm>
            <a:off x="0" y="1547777"/>
            <a:ext cx="15059216" cy="8733467"/>
            <a:chOff x="187009" y="1752889"/>
            <a:chExt cx="14874875" cy="8534400"/>
          </a:xfrm>
        </p:grpSpPr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4F65E170-B95D-2CEB-C3D9-190A76117C9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3247" y="1752889"/>
              <a:ext cx="7058023" cy="8534110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F87168CA-498C-4715-3A64-2D5FBB87A28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1904" y="1946466"/>
              <a:ext cx="12501860" cy="8340533"/>
            </a:xfrm>
            <a:prstGeom prst="rect">
              <a:avLst/>
            </a:prstGeom>
          </p:spPr>
        </p:pic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72040E07-E141-0600-DA05-632A3187676B}"/>
                </a:ext>
              </a:extLst>
            </p:cNvPr>
            <p:cNvSpPr/>
            <p:nvPr/>
          </p:nvSpPr>
          <p:spPr>
            <a:xfrm>
              <a:off x="187009" y="8950281"/>
              <a:ext cx="9027160" cy="1062355"/>
            </a:xfrm>
            <a:custGeom>
              <a:avLst/>
              <a:gdLst/>
              <a:ahLst/>
              <a:cxnLst/>
              <a:rect l="l" t="t" r="r" b="b"/>
              <a:pathLst>
                <a:path w="9027160" h="1062354">
                  <a:moveTo>
                    <a:pt x="7919953" y="1062351"/>
                  </a:moveTo>
                  <a:lnTo>
                    <a:pt x="158365" y="1062351"/>
                  </a:lnTo>
                  <a:lnTo>
                    <a:pt x="108310" y="1054274"/>
                  </a:lnTo>
                  <a:lnTo>
                    <a:pt x="64837" y="1031783"/>
                  </a:lnTo>
                  <a:lnTo>
                    <a:pt x="30555" y="997488"/>
                  </a:lnTo>
                  <a:lnTo>
                    <a:pt x="8073" y="953997"/>
                  </a:lnTo>
                  <a:lnTo>
                    <a:pt x="0" y="903922"/>
                  </a:lnTo>
                  <a:lnTo>
                    <a:pt x="0" y="158429"/>
                  </a:lnTo>
                  <a:lnTo>
                    <a:pt x="8073" y="108353"/>
                  </a:lnTo>
                  <a:lnTo>
                    <a:pt x="30555" y="64863"/>
                  </a:lnTo>
                  <a:lnTo>
                    <a:pt x="64837" y="30568"/>
                  </a:lnTo>
                  <a:lnTo>
                    <a:pt x="108310" y="8076"/>
                  </a:lnTo>
                  <a:lnTo>
                    <a:pt x="158365" y="0"/>
                  </a:lnTo>
                  <a:lnTo>
                    <a:pt x="8868654" y="0"/>
                  </a:lnTo>
                  <a:lnTo>
                    <a:pt x="8918709" y="8076"/>
                  </a:lnTo>
                  <a:lnTo>
                    <a:pt x="8962182" y="30568"/>
                  </a:lnTo>
                  <a:lnTo>
                    <a:pt x="8996464" y="64863"/>
                  </a:lnTo>
                  <a:lnTo>
                    <a:pt x="9018946" y="108353"/>
                  </a:lnTo>
                  <a:lnTo>
                    <a:pt x="9027020" y="158429"/>
                  </a:lnTo>
                  <a:lnTo>
                    <a:pt x="9027020" y="475297"/>
                  </a:lnTo>
                  <a:lnTo>
                    <a:pt x="9018946" y="525372"/>
                  </a:lnTo>
                  <a:lnTo>
                    <a:pt x="8996464" y="568863"/>
                  </a:lnTo>
                  <a:lnTo>
                    <a:pt x="8962182" y="603158"/>
                  </a:lnTo>
                  <a:lnTo>
                    <a:pt x="8918709" y="625649"/>
                  </a:lnTo>
                  <a:lnTo>
                    <a:pt x="8868654" y="633726"/>
                  </a:lnTo>
                  <a:lnTo>
                    <a:pt x="8236695" y="633726"/>
                  </a:lnTo>
                  <a:lnTo>
                    <a:pt x="8186635" y="641803"/>
                  </a:lnTo>
                  <a:lnTo>
                    <a:pt x="8143159" y="664295"/>
                  </a:lnTo>
                  <a:lnTo>
                    <a:pt x="8108876" y="698592"/>
                  </a:lnTo>
                  <a:lnTo>
                    <a:pt x="8086393" y="742085"/>
                  </a:lnTo>
                  <a:lnTo>
                    <a:pt x="8078319" y="792165"/>
                  </a:lnTo>
                  <a:lnTo>
                    <a:pt x="8078319" y="903922"/>
                  </a:lnTo>
                  <a:lnTo>
                    <a:pt x="8070246" y="953997"/>
                  </a:lnTo>
                  <a:lnTo>
                    <a:pt x="8047763" y="997488"/>
                  </a:lnTo>
                  <a:lnTo>
                    <a:pt x="8013482" y="1031783"/>
                  </a:lnTo>
                  <a:lnTo>
                    <a:pt x="7970009" y="1054274"/>
                  </a:lnTo>
                  <a:lnTo>
                    <a:pt x="7919953" y="10623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>
            <a:extLst>
              <a:ext uri="{FF2B5EF4-FFF2-40B4-BE49-F238E27FC236}">
                <a16:creationId xmlns:a16="http://schemas.microsoft.com/office/drawing/2014/main" id="{9E8E8708-5576-EEA5-7DE0-D4F1AA5BD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7255" y="908370"/>
            <a:ext cx="5602565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0" dirty="0">
                <a:solidFill>
                  <a:srgbClr val="161616"/>
                </a:solidFill>
                <a:latin typeface="Montserrat Black" pitchFamily="2" charset="-52"/>
              </a:rPr>
              <a:t>ГЛАВНЫЕ</a:t>
            </a:r>
            <a:r>
              <a:rPr spc="-315" dirty="0">
                <a:solidFill>
                  <a:srgbClr val="161616"/>
                </a:solidFill>
                <a:latin typeface="Montserrat Black" pitchFamily="2" charset="-52"/>
              </a:rPr>
              <a:t> </a:t>
            </a:r>
            <a:r>
              <a:rPr spc="390" dirty="0">
                <a:solidFill>
                  <a:srgbClr val="161616"/>
                </a:solidFill>
                <a:latin typeface="Montserrat Black" pitchFamily="2" charset="-52"/>
              </a:rPr>
              <a:t>ЛИЦА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8CF5A263-E777-A3C0-50CD-C363BA079A7F}"/>
              </a:ext>
            </a:extLst>
          </p:cNvPr>
          <p:cNvSpPr txBox="1"/>
          <p:nvPr/>
        </p:nvSpPr>
        <p:spPr>
          <a:xfrm>
            <a:off x="590412" y="8929696"/>
            <a:ext cx="10337496" cy="954107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3379"/>
              </a:lnSpc>
              <a:spcBef>
                <a:spcPts val="905"/>
              </a:spcBef>
            </a:pPr>
            <a:r>
              <a:rPr sz="2800" spc="-150" dirty="0" err="1">
                <a:latin typeface="Montserrat Medium" pitchFamily="2" charset="-52"/>
                <a:cs typeface="Tahoma"/>
              </a:rPr>
              <a:t>Председатель</a:t>
            </a:r>
            <a:r>
              <a:rPr sz="2800" spc="-150" dirty="0">
                <a:latin typeface="Montserrat Medium" pitchFamily="2" charset="-52"/>
                <a:cs typeface="Tahoma"/>
              </a:rPr>
              <a:t> Общероссийской общественной организации «Российский Красный Крест»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9F0EE79-A736-60CD-AC0A-6BC3D7010FCA}"/>
              </a:ext>
            </a:extLst>
          </p:cNvPr>
          <p:cNvSpPr/>
          <p:nvPr/>
        </p:nvSpPr>
        <p:spPr>
          <a:xfrm>
            <a:off x="10041690" y="8918805"/>
            <a:ext cx="8207672" cy="1087135"/>
          </a:xfrm>
          <a:custGeom>
            <a:avLst/>
            <a:gdLst/>
            <a:ahLst/>
            <a:cxnLst/>
            <a:rect l="l" t="t" r="r" b="b"/>
            <a:pathLst>
              <a:path w="8328025" h="1049654">
                <a:moveTo>
                  <a:pt x="8171539" y="1049620"/>
                </a:moveTo>
                <a:lnTo>
                  <a:pt x="977621" y="1049620"/>
                </a:lnTo>
                <a:lnTo>
                  <a:pt x="928345" y="1041668"/>
                </a:lnTo>
                <a:lnTo>
                  <a:pt x="885548" y="1019526"/>
                </a:lnTo>
                <a:lnTo>
                  <a:pt x="851798" y="985763"/>
                </a:lnTo>
                <a:lnTo>
                  <a:pt x="829665" y="942948"/>
                </a:lnTo>
                <a:lnTo>
                  <a:pt x="821716" y="893653"/>
                </a:lnTo>
                <a:lnTo>
                  <a:pt x="821716" y="779835"/>
                </a:lnTo>
                <a:lnTo>
                  <a:pt x="813768" y="730539"/>
                </a:lnTo>
                <a:lnTo>
                  <a:pt x="791634" y="687725"/>
                </a:lnTo>
                <a:lnTo>
                  <a:pt x="757885" y="653962"/>
                </a:lnTo>
                <a:lnTo>
                  <a:pt x="715088" y="631820"/>
                </a:lnTo>
                <a:lnTo>
                  <a:pt x="665812" y="623868"/>
                </a:lnTo>
                <a:lnTo>
                  <a:pt x="155904" y="623868"/>
                </a:lnTo>
                <a:lnTo>
                  <a:pt x="106628" y="615916"/>
                </a:lnTo>
                <a:lnTo>
                  <a:pt x="63831" y="593774"/>
                </a:lnTo>
                <a:lnTo>
                  <a:pt x="30081" y="560011"/>
                </a:lnTo>
                <a:lnTo>
                  <a:pt x="7948" y="517197"/>
                </a:lnTo>
                <a:lnTo>
                  <a:pt x="0" y="467901"/>
                </a:lnTo>
                <a:lnTo>
                  <a:pt x="0" y="155967"/>
                </a:lnTo>
                <a:lnTo>
                  <a:pt x="7948" y="106671"/>
                </a:lnTo>
                <a:lnTo>
                  <a:pt x="30081" y="63856"/>
                </a:lnTo>
                <a:lnTo>
                  <a:pt x="63831" y="30093"/>
                </a:lnTo>
                <a:lnTo>
                  <a:pt x="106628" y="7951"/>
                </a:lnTo>
                <a:lnTo>
                  <a:pt x="155904" y="0"/>
                </a:lnTo>
                <a:lnTo>
                  <a:pt x="8171539" y="0"/>
                </a:lnTo>
                <a:lnTo>
                  <a:pt x="8220815" y="7951"/>
                </a:lnTo>
                <a:lnTo>
                  <a:pt x="8263612" y="30093"/>
                </a:lnTo>
                <a:lnTo>
                  <a:pt x="8297362" y="63856"/>
                </a:lnTo>
                <a:lnTo>
                  <a:pt x="8319495" y="106671"/>
                </a:lnTo>
                <a:lnTo>
                  <a:pt x="8327444" y="155967"/>
                </a:lnTo>
                <a:lnTo>
                  <a:pt x="8327444" y="893653"/>
                </a:lnTo>
                <a:lnTo>
                  <a:pt x="8315576" y="953340"/>
                </a:lnTo>
                <a:lnTo>
                  <a:pt x="8281775" y="1003943"/>
                </a:lnTo>
                <a:lnTo>
                  <a:pt x="8231198" y="1037748"/>
                </a:lnTo>
                <a:lnTo>
                  <a:pt x="8202094" y="1046595"/>
                </a:lnTo>
                <a:lnTo>
                  <a:pt x="8171539" y="10496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375308C-B5C9-32BE-981E-BBF6A58EE1A7}"/>
              </a:ext>
            </a:extLst>
          </p:cNvPr>
          <p:cNvSpPr txBox="1"/>
          <p:nvPr/>
        </p:nvSpPr>
        <p:spPr>
          <a:xfrm>
            <a:off x="9649994" y="8913050"/>
            <a:ext cx="8354740" cy="1415772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R="201295" algn="ctr">
              <a:lnSpc>
                <a:spcPts val="3479"/>
              </a:lnSpc>
              <a:spcBef>
                <a:spcPts val="475"/>
              </a:spcBef>
            </a:pPr>
            <a:r>
              <a:rPr lang="ru-RU" sz="2800" spc="-150" dirty="0">
                <a:latin typeface="Montserrat Medium" pitchFamily="2" charset="-52"/>
                <a:cs typeface="Tahoma"/>
              </a:rPr>
              <a:t>Председатель регионального  отделения «Российского Красного Креста»</a:t>
            </a:r>
          </a:p>
          <a:p>
            <a:pPr marL="3853179" algn="l">
              <a:lnSpc>
                <a:spcPts val="3395"/>
              </a:lnSpc>
            </a:pPr>
            <a:r>
              <a:rPr lang="ru-RU" sz="2800" spc="-150" dirty="0">
                <a:latin typeface="Montserrat Medium" pitchFamily="2" charset="-52"/>
                <a:cs typeface="Tahoma"/>
              </a:rPr>
              <a:t>  </a:t>
            </a:r>
            <a:r>
              <a:rPr lang="en-US" sz="2800" spc="-150" dirty="0">
                <a:latin typeface="Montserrat Medium" pitchFamily="2" charset="-52"/>
                <a:cs typeface="Tahoma"/>
              </a:rPr>
              <a:t>      </a:t>
            </a:r>
            <a:r>
              <a:rPr sz="2800" spc="-150" dirty="0">
                <a:latin typeface="Montserrat Medium" pitchFamily="2" charset="-52"/>
                <a:cs typeface="Tahoma"/>
              </a:rPr>
              <a:t>в Красноярском крае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8502BF-F275-0759-05EA-CE76A3C2CDE9}"/>
              </a:ext>
            </a:extLst>
          </p:cNvPr>
          <p:cNvSpPr txBox="1"/>
          <p:nvPr/>
        </p:nvSpPr>
        <p:spPr>
          <a:xfrm>
            <a:off x="9937004" y="7296571"/>
            <a:ext cx="8067730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46550" marR="154305">
              <a:lnSpc>
                <a:spcPts val="4950"/>
              </a:lnSpc>
              <a:spcBef>
                <a:spcPts val="640"/>
              </a:spcBef>
            </a:pPr>
            <a:r>
              <a:rPr lang="ru-RU" sz="4400" spc="-150" dirty="0">
                <a:solidFill>
                  <a:srgbClr val="DE4439"/>
                </a:solidFill>
                <a:latin typeface="Montserrat SemiBold" pitchFamily="2" charset="-52"/>
                <a:cs typeface="Tahoma"/>
              </a:rPr>
              <a:t>АЛЁНА </a:t>
            </a:r>
            <a:endParaRPr lang="en-US" sz="4400" spc="-150" dirty="0">
              <a:solidFill>
                <a:srgbClr val="DE4439"/>
              </a:solidFill>
              <a:latin typeface="Montserrat SemiBold" pitchFamily="2" charset="-52"/>
              <a:cs typeface="Tahoma"/>
            </a:endParaRPr>
          </a:p>
          <a:p>
            <a:pPr marL="4146550" marR="154305">
              <a:lnSpc>
                <a:spcPts val="4950"/>
              </a:lnSpc>
              <a:spcBef>
                <a:spcPts val="640"/>
              </a:spcBef>
            </a:pPr>
            <a:r>
              <a:rPr lang="ru-RU" sz="4400" spc="-150" dirty="0">
                <a:solidFill>
                  <a:srgbClr val="DE4439"/>
                </a:solidFill>
                <a:latin typeface="Montserrat SemiBold" pitchFamily="2" charset="-52"/>
                <a:cs typeface="Tahoma"/>
              </a:rPr>
              <a:t>МИРОНОВА</a:t>
            </a:r>
            <a:endParaRPr lang="ru-RU" sz="4400" spc="-150" dirty="0">
              <a:latin typeface="Montserrat SemiBold" pitchFamily="2" charset="-52"/>
              <a:cs typeface="Tahom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08D4B9-75C5-D8BB-D89C-D15BA25AE3E9}"/>
              </a:ext>
            </a:extLst>
          </p:cNvPr>
          <p:cNvSpPr txBox="1"/>
          <p:nvPr/>
        </p:nvSpPr>
        <p:spPr>
          <a:xfrm>
            <a:off x="590412" y="7279925"/>
            <a:ext cx="11463130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6462395">
              <a:lnSpc>
                <a:spcPts val="4950"/>
              </a:lnSpc>
              <a:spcBef>
                <a:spcPts val="640"/>
              </a:spcBef>
            </a:pPr>
            <a:r>
              <a:rPr lang="ru-RU" sz="4400" spc="-150" dirty="0">
                <a:solidFill>
                  <a:srgbClr val="DE4439"/>
                </a:solidFill>
                <a:latin typeface="Montserrat SemiBold" pitchFamily="2" charset="-52"/>
                <a:cs typeface="Tahoma"/>
              </a:rPr>
              <a:t>ПАВЕЛ</a:t>
            </a:r>
          </a:p>
          <a:p>
            <a:pPr marL="12700" marR="6462395">
              <a:lnSpc>
                <a:spcPts val="4950"/>
              </a:lnSpc>
              <a:spcBef>
                <a:spcPts val="640"/>
              </a:spcBef>
            </a:pPr>
            <a:r>
              <a:rPr lang="ru-RU" sz="4400" spc="-150" dirty="0">
                <a:solidFill>
                  <a:srgbClr val="DE4439"/>
                </a:solidFill>
                <a:latin typeface="Montserrat SemiBold" pitchFamily="2" charset="-52"/>
                <a:cs typeface="Tahoma"/>
              </a:rPr>
              <a:t>САВЧУК</a:t>
            </a:r>
            <a:endParaRPr lang="ru-RU" sz="4400" spc="-150" dirty="0">
              <a:latin typeface="Montserrat SemiBold" pitchFamily="2" charset="-52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1556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0658AA-3CDB-E278-C3AD-169E4D84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4" y="-342900"/>
            <a:ext cx="8123797" cy="42819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D404D2-5F6E-CAD8-5A56-124B98EB8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3"/>
          <a:stretch/>
        </p:blipFill>
        <p:spPr>
          <a:xfrm>
            <a:off x="9628683" y="4914900"/>
            <a:ext cx="8659317" cy="5233006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84551" y="386118"/>
            <a:ext cx="1703489" cy="17032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4" name="object 4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4"/>
                  </a:moveTo>
                  <a:lnTo>
                    <a:pt x="0" y="253984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09800" y="3779317"/>
            <a:ext cx="14026443" cy="25814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350" spc="-300" dirty="0">
                <a:solidFill>
                  <a:srgbClr val="161616"/>
                </a:solidFill>
                <a:latin typeface="Montserrat SemiBold" pitchFamily="2" charset="-52"/>
              </a:rPr>
              <a:t>КТО МОЖЕТ ОКАЗЫВАТЬ</a:t>
            </a:r>
            <a:endParaRPr sz="8350" spc="-300" dirty="0">
              <a:latin typeface="Montserrat SemiBold" pitchFamily="2" charset="-52"/>
            </a:endParaRPr>
          </a:p>
          <a:p>
            <a:pPr marL="1220470">
              <a:lnSpc>
                <a:spcPct val="100000"/>
              </a:lnSpc>
              <a:spcBef>
                <a:spcPts val="30"/>
              </a:spcBef>
            </a:pPr>
            <a:r>
              <a:rPr sz="8350" b="1" spc="-300" dirty="0">
                <a:solidFill>
                  <a:srgbClr val="DE4439"/>
                </a:solidFill>
                <a:latin typeface="Montserrat SemiBold" pitchFamily="2" charset="-52"/>
              </a:rPr>
              <a:t>ПЕРВУЮ ПОМОЩЬ</a:t>
            </a:r>
            <a:r>
              <a:rPr sz="8350" spc="-300" dirty="0">
                <a:solidFill>
                  <a:srgbClr val="161616"/>
                </a:solidFill>
                <a:latin typeface="Montserrat SemiBold" pitchFamily="2" charset="-52"/>
              </a:rPr>
              <a:t>?</a:t>
            </a:r>
            <a:endParaRPr sz="8350" spc="-300" dirty="0">
              <a:latin typeface="Montserrat SemiBold" pitchFamily="2" charset="-5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A4DA7-BA2D-ED67-941E-5EAA77ED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451372"/>
          </a:xfrm>
        </p:spPr>
        <p:txBody>
          <a:bodyPr>
            <a:normAutofit/>
          </a:bodyPr>
          <a:lstStyle/>
          <a:p>
            <a:r>
              <a:rPr lang="ru-RU" sz="8100" b="1" dirty="0">
                <a:solidFill>
                  <a:srgbClr val="C00000"/>
                </a:solidFill>
                <a:latin typeface="Arial Black" panose="020B0A04020102020204" pitchFamily="34" charset="0"/>
              </a:rPr>
              <a:t>ЧТО ТО НАДО ДЕЛАТЬ 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A537DE2-8346-E1B1-68F2-53ECB64B0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621" y="1888539"/>
            <a:ext cx="12017228" cy="80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22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CCB2A-9BDC-857A-C4C7-EA6EC57AF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id="{86969EA4-AE34-A65C-F200-18034F631994}"/>
              </a:ext>
            </a:extLst>
          </p:cNvPr>
          <p:cNvSpPr/>
          <p:nvPr/>
        </p:nvSpPr>
        <p:spPr>
          <a:xfrm>
            <a:off x="575380" y="3312250"/>
            <a:ext cx="990600" cy="1010670"/>
          </a:xfrm>
          <a:custGeom>
            <a:avLst/>
            <a:gdLst/>
            <a:ahLst/>
            <a:cxnLst/>
            <a:rect l="l" t="t" r="r" b="b"/>
            <a:pathLst>
              <a:path w="323215" h="326389">
                <a:moveTo>
                  <a:pt x="161372" y="326231"/>
                </a:moveTo>
                <a:lnTo>
                  <a:pt x="118461" y="320407"/>
                </a:lnTo>
                <a:lnTo>
                  <a:pt x="79909" y="303968"/>
                </a:lnTo>
                <a:lnTo>
                  <a:pt x="47251" y="278468"/>
                </a:lnTo>
                <a:lnTo>
                  <a:pt x="22024" y="245458"/>
                </a:lnTo>
                <a:lnTo>
                  <a:pt x="5761" y="206490"/>
                </a:lnTo>
                <a:lnTo>
                  <a:pt x="0" y="163115"/>
                </a:lnTo>
                <a:lnTo>
                  <a:pt x="5761" y="119740"/>
                </a:lnTo>
                <a:lnTo>
                  <a:pt x="22024" y="80772"/>
                </a:lnTo>
                <a:lnTo>
                  <a:pt x="47251" y="47762"/>
                </a:lnTo>
                <a:lnTo>
                  <a:pt x="79909" y="22262"/>
                </a:lnTo>
                <a:lnTo>
                  <a:pt x="118461" y="5824"/>
                </a:lnTo>
                <a:lnTo>
                  <a:pt x="161372" y="0"/>
                </a:lnTo>
                <a:lnTo>
                  <a:pt x="204283" y="5824"/>
                </a:lnTo>
                <a:lnTo>
                  <a:pt x="242835" y="22262"/>
                </a:lnTo>
                <a:lnTo>
                  <a:pt x="275492" y="47762"/>
                </a:lnTo>
                <a:lnTo>
                  <a:pt x="300720" y="80772"/>
                </a:lnTo>
                <a:lnTo>
                  <a:pt x="316982" y="119740"/>
                </a:lnTo>
                <a:lnTo>
                  <a:pt x="322744" y="163115"/>
                </a:lnTo>
                <a:lnTo>
                  <a:pt x="316982" y="206490"/>
                </a:lnTo>
                <a:lnTo>
                  <a:pt x="300720" y="245458"/>
                </a:lnTo>
                <a:lnTo>
                  <a:pt x="275492" y="278468"/>
                </a:lnTo>
                <a:lnTo>
                  <a:pt x="242835" y="303968"/>
                </a:lnTo>
                <a:lnTo>
                  <a:pt x="204283" y="320407"/>
                </a:lnTo>
                <a:lnTo>
                  <a:pt x="161372" y="326231"/>
                </a:lnTo>
                <a:close/>
              </a:path>
            </a:pathLst>
          </a:custGeom>
          <a:pattFill prst="pct75">
            <a:fgClr>
              <a:srgbClr val="DE4439"/>
            </a:fgClr>
            <a:bgClr>
              <a:schemeClr val="bg1"/>
            </a:bgClr>
          </a:patt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1472AE1-81BB-FE29-B049-494CD74D53C3}"/>
              </a:ext>
            </a:extLst>
          </p:cNvPr>
          <p:cNvSpPr/>
          <p:nvPr/>
        </p:nvSpPr>
        <p:spPr>
          <a:xfrm>
            <a:off x="0" y="4597306"/>
            <a:ext cx="18288000" cy="5689694"/>
          </a:xfrm>
          <a:prstGeom prst="roundRect">
            <a:avLst>
              <a:gd name="adj" fmla="val 0"/>
            </a:avLst>
          </a:prstGeom>
          <a:solidFill>
            <a:srgbClr val="DEDC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1A26293F-BBDC-8679-556E-FF384D39F239}"/>
              </a:ext>
            </a:extLst>
          </p:cNvPr>
          <p:cNvSpPr/>
          <p:nvPr/>
        </p:nvSpPr>
        <p:spPr>
          <a:xfrm>
            <a:off x="608272" y="8813305"/>
            <a:ext cx="990600" cy="1010670"/>
          </a:xfrm>
          <a:custGeom>
            <a:avLst/>
            <a:gdLst/>
            <a:ahLst/>
            <a:cxnLst/>
            <a:rect l="l" t="t" r="r" b="b"/>
            <a:pathLst>
              <a:path w="323215" h="326389">
                <a:moveTo>
                  <a:pt x="161372" y="326231"/>
                </a:moveTo>
                <a:lnTo>
                  <a:pt x="118461" y="320407"/>
                </a:lnTo>
                <a:lnTo>
                  <a:pt x="79909" y="303968"/>
                </a:lnTo>
                <a:lnTo>
                  <a:pt x="47251" y="278468"/>
                </a:lnTo>
                <a:lnTo>
                  <a:pt x="22024" y="245458"/>
                </a:lnTo>
                <a:lnTo>
                  <a:pt x="5761" y="206490"/>
                </a:lnTo>
                <a:lnTo>
                  <a:pt x="0" y="163115"/>
                </a:lnTo>
                <a:lnTo>
                  <a:pt x="5761" y="119740"/>
                </a:lnTo>
                <a:lnTo>
                  <a:pt x="22024" y="80772"/>
                </a:lnTo>
                <a:lnTo>
                  <a:pt x="47251" y="47762"/>
                </a:lnTo>
                <a:lnTo>
                  <a:pt x="79909" y="22262"/>
                </a:lnTo>
                <a:lnTo>
                  <a:pt x="118461" y="5824"/>
                </a:lnTo>
                <a:lnTo>
                  <a:pt x="161372" y="0"/>
                </a:lnTo>
                <a:lnTo>
                  <a:pt x="204283" y="5824"/>
                </a:lnTo>
                <a:lnTo>
                  <a:pt x="242835" y="22262"/>
                </a:lnTo>
                <a:lnTo>
                  <a:pt x="275492" y="47762"/>
                </a:lnTo>
                <a:lnTo>
                  <a:pt x="300720" y="80772"/>
                </a:lnTo>
                <a:lnTo>
                  <a:pt x="316982" y="119740"/>
                </a:lnTo>
                <a:lnTo>
                  <a:pt x="322744" y="163115"/>
                </a:lnTo>
                <a:lnTo>
                  <a:pt x="316982" y="206490"/>
                </a:lnTo>
                <a:lnTo>
                  <a:pt x="300720" y="245458"/>
                </a:lnTo>
                <a:lnTo>
                  <a:pt x="275492" y="278468"/>
                </a:lnTo>
                <a:lnTo>
                  <a:pt x="242835" y="303968"/>
                </a:lnTo>
                <a:lnTo>
                  <a:pt x="204283" y="320407"/>
                </a:lnTo>
                <a:lnTo>
                  <a:pt x="161372" y="326231"/>
                </a:lnTo>
                <a:close/>
              </a:path>
            </a:pathLst>
          </a:custGeom>
          <a:pattFill prst="pct75">
            <a:fgClr>
              <a:srgbClr val="DE4439"/>
            </a:fgClr>
            <a:bgClr>
              <a:schemeClr val="bg1"/>
            </a:bgClr>
          </a:patt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BD15F5E9-7FF0-1B2B-BCC1-4DE77E3AD80C}"/>
              </a:ext>
            </a:extLst>
          </p:cNvPr>
          <p:cNvSpPr/>
          <p:nvPr/>
        </p:nvSpPr>
        <p:spPr>
          <a:xfrm>
            <a:off x="608272" y="1795275"/>
            <a:ext cx="990600" cy="1010670"/>
          </a:xfrm>
          <a:custGeom>
            <a:avLst/>
            <a:gdLst/>
            <a:ahLst/>
            <a:cxnLst/>
            <a:rect l="l" t="t" r="r" b="b"/>
            <a:pathLst>
              <a:path w="323215" h="326389">
                <a:moveTo>
                  <a:pt x="161372" y="326231"/>
                </a:moveTo>
                <a:lnTo>
                  <a:pt x="118461" y="320407"/>
                </a:lnTo>
                <a:lnTo>
                  <a:pt x="79909" y="303968"/>
                </a:lnTo>
                <a:lnTo>
                  <a:pt x="47251" y="278468"/>
                </a:lnTo>
                <a:lnTo>
                  <a:pt x="22024" y="245458"/>
                </a:lnTo>
                <a:lnTo>
                  <a:pt x="5761" y="206490"/>
                </a:lnTo>
                <a:lnTo>
                  <a:pt x="0" y="163115"/>
                </a:lnTo>
                <a:lnTo>
                  <a:pt x="5761" y="119740"/>
                </a:lnTo>
                <a:lnTo>
                  <a:pt x="22024" y="80772"/>
                </a:lnTo>
                <a:lnTo>
                  <a:pt x="47251" y="47762"/>
                </a:lnTo>
                <a:lnTo>
                  <a:pt x="79909" y="22262"/>
                </a:lnTo>
                <a:lnTo>
                  <a:pt x="118461" y="5824"/>
                </a:lnTo>
                <a:lnTo>
                  <a:pt x="161372" y="0"/>
                </a:lnTo>
                <a:lnTo>
                  <a:pt x="204283" y="5824"/>
                </a:lnTo>
                <a:lnTo>
                  <a:pt x="242835" y="22262"/>
                </a:lnTo>
                <a:lnTo>
                  <a:pt x="275492" y="47762"/>
                </a:lnTo>
                <a:lnTo>
                  <a:pt x="300720" y="80772"/>
                </a:lnTo>
                <a:lnTo>
                  <a:pt x="316982" y="119740"/>
                </a:lnTo>
                <a:lnTo>
                  <a:pt x="322744" y="163115"/>
                </a:lnTo>
                <a:lnTo>
                  <a:pt x="316982" y="206490"/>
                </a:lnTo>
                <a:lnTo>
                  <a:pt x="300720" y="245458"/>
                </a:lnTo>
                <a:lnTo>
                  <a:pt x="275492" y="278468"/>
                </a:lnTo>
                <a:lnTo>
                  <a:pt x="242835" y="303968"/>
                </a:lnTo>
                <a:lnTo>
                  <a:pt x="204283" y="320407"/>
                </a:lnTo>
                <a:lnTo>
                  <a:pt x="161372" y="326231"/>
                </a:lnTo>
                <a:close/>
              </a:path>
            </a:pathLst>
          </a:custGeom>
          <a:pattFill prst="pct75">
            <a:fgClr>
              <a:srgbClr val="DE4439"/>
            </a:fgClr>
            <a:bgClr>
              <a:schemeClr val="bg1"/>
            </a:bgClr>
          </a:patt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DAD21D45-56A3-E805-0972-8FDFF7FE6A4E}"/>
              </a:ext>
            </a:extLst>
          </p:cNvPr>
          <p:cNvSpPr/>
          <p:nvPr/>
        </p:nvSpPr>
        <p:spPr>
          <a:xfrm rot="16200000">
            <a:off x="6179262" y="-4526838"/>
            <a:ext cx="5929476" cy="18288000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object 2">
            <a:extLst>
              <a:ext uri="{FF2B5EF4-FFF2-40B4-BE49-F238E27FC236}">
                <a16:creationId xmlns:a16="http://schemas.microsoft.com/office/drawing/2014/main" id="{8E12AC28-BD3E-C29F-8CA6-F1AC439D7256}"/>
              </a:ext>
            </a:extLst>
          </p:cNvPr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62D45DD5-A6F4-71D9-BA62-A7C381C68392}"/>
                </a:ext>
              </a:extLst>
            </p:cNvPr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C57A8D6C-8848-98BD-2B9B-1785655EB3FD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0"/>
                  </a:moveTo>
                  <a:lnTo>
                    <a:pt x="0" y="253980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3E1280C9-AC4E-A7C1-6E12-46FD3C0CD161}"/>
              </a:ext>
            </a:extLst>
          </p:cNvPr>
          <p:cNvSpPr txBox="1"/>
          <p:nvPr/>
        </p:nvSpPr>
        <p:spPr>
          <a:xfrm>
            <a:off x="1103572" y="3599067"/>
            <a:ext cx="16803428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spc="-150" dirty="0">
                <a:solidFill>
                  <a:schemeClr val="tx1"/>
                </a:solidFill>
                <a:latin typeface="Montserrat ExtraBold" pitchFamily="2" charset="-52"/>
                <a:cs typeface="Tahoma"/>
              </a:rPr>
              <a:t>Министерство  Здравоохранения  Российской  Федерации № 220н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spc="-150" dirty="0">
                <a:solidFill>
                  <a:schemeClr val="tx1"/>
                </a:solidFill>
                <a:latin typeface="Montserrat ExtraBold" pitchFamily="2" charset="-52"/>
                <a:cs typeface="Tahoma"/>
              </a:rPr>
              <a:t>«об  утверждении  порядка оказания  первой помощи»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EB55428-8614-1C28-B049-51DFAD58B3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5515" y="775203"/>
            <a:ext cx="1474464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12700">
              <a:lnSpc>
                <a:spcPct val="100000"/>
              </a:lnSpc>
              <a:spcBef>
                <a:spcPts val="100"/>
              </a:spcBef>
            </a:pPr>
            <a:r>
              <a:rPr spc="-150" dirty="0">
                <a:solidFill>
                  <a:srgbClr val="DE4439"/>
                </a:solidFill>
                <a:latin typeface="Geologica Medium" pitchFamily="2" charset="0"/>
              </a:rPr>
              <a:t>ЮРИДИЧЕСКИЙ АСПЕКТ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68DB639C-D2FF-44BA-E205-78106A344959}"/>
              </a:ext>
            </a:extLst>
          </p:cNvPr>
          <p:cNvSpPr/>
          <p:nvPr/>
        </p:nvSpPr>
        <p:spPr>
          <a:xfrm>
            <a:off x="575380" y="5030186"/>
            <a:ext cx="990600" cy="1010670"/>
          </a:xfrm>
          <a:custGeom>
            <a:avLst/>
            <a:gdLst/>
            <a:ahLst/>
            <a:cxnLst/>
            <a:rect l="l" t="t" r="r" b="b"/>
            <a:pathLst>
              <a:path w="323215" h="326389">
                <a:moveTo>
                  <a:pt x="161372" y="326231"/>
                </a:moveTo>
                <a:lnTo>
                  <a:pt x="118461" y="320407"/>
                </a:lnTo>
                <a:lnTo>
                  <a:pt x="79909" y="303968"/>
                </a:lnTo>
                <a:lnTo>
                  <a:pt x="47251" y="278468"/>
                </a:lnTo>
                <a:lnTo>
                  <a:pt x="22024" y="245458"/>
                </a:lnTo>
                <a:lnTo>
                  <a:pt x="5761" y="206490"/>
                </a:lnTo>
                <a:lnTo>
                  <a:pt x="0" y="163115"/>
                </a:lnTo>
                <a:lnTo>
                  <a:pt x="5761" y="119740"/>
                </a:lnTo>
                <a:lnTo>
                  <a:pt x="22024" y="80772"/>
                </a:lnTo>
                <a:lnTo>
                  <a:pt x="47251" y="47762"/>
                </a:lnTo>
                <a:lnTo>
                  <a:pt x="79909" y="22262"/>
                </a:lnTo>
                <a:lnTo>
                  <a:pt x="118461" y="5824"/>
                </a:lnTo>
                <a:lnTo>
                  <a:pt x="161372" y="0"/>
                </a:lnTo>
                <a:lnTo>
                  <a:pt x="204283" y="5824"/>
                </a:lnTo>
                <a:lnTo>
                  <a:pt x="242835" y="22262"/>
                </a:lnTo>
                <a:lnTo>
                  <a:pt x="275492" y="47762"/>
                </a:lnTo>
                <a:lnTo>
                  <a:pt x="300720" y="80772"/>
                </a:lnTo>
                <a:lnTo>
                  <a:pt x="316982" y="119740"/>
                </a:lnTo>
                <a:lnTo>
                  <a:pt x="322744" y="163115"/>
                </a:lnTo>
                <a:lnTo>
                  <a:pt x="316982" y="206490"/>
                </a:lnTo>
                <a:lnTo>
                  <a:pt x="300720" y="245458"/>
                </a:lnTo>
                <a:lnTo>
                  <a:pt x="275492" y="278468"/>
                </a:lnTo>
                <a:lnTo>
                  <a:pt x="242835" y="303968"/>
                </a:lnTo>
                <a:lnTo>
                  <a:pt x="204283" y="320407"/>
                </a:lnTo>
                <a:lnTo>
                  <a:pt x="161372" y="326231"/>
                </a:lnTo>
                <a:close/>
              </a:path>
            </a:pathLst>
          </a:custGeom>
          <a:pattFill prst="pct75">
            <a:fgClr>
              <a:srgbClr val="DE4439"/>
            </a:fgClr>
            <a:bgClr>
              <a:schemeClr val="bg1"/>
            </a:bgClr>
          </a:patt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9A8565B-AA7F-A553-D853-173577CE02EB}"/>
              </a:ext>
            </a:extLst>
          </p:cNvPr>
          <p:cNvSpPr txBox="1"/>
          <p:nvPr/>
        </p:nvSpPr>
        <p:spPr>
          <a:xfrm>
            <a:off x="1000815" y="5327860"/>
            <a:ext cx="1710963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5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Уголовный</a:t>
            </a:r>
            <a:r>
              <a:rPr sz="4000" spc="-22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sz="4000" spc="8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кодекс</a:t>
            </a:r>
            <a:r>
              <a:rPr sz="4000" spc="-22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sz="4000" spc="14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РФ</a:t>
            </a:r>
            <a:r>
              <a:rPr sz="4000" spc="-22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sz="4000" spc="-4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«Статья</a:t>
            </a:r>
            <a:r>
              <a:rPr sz="4000" spc="-22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sz="400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39.</a:t>
            </a:r>
            <a:r>
              <a:rPr sz="4000" spc="-22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sz="400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Крайняя</a:t>
            </a:r>
            <a:r>
              <a:rPr sz="4000" spc="-22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sz="4000" spc="-1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необходимость»</a:t>
            </a:r>
            <a:endParaRPr sz="4000" dirty="0">
              <a:latin typeface="Montserrat ExtraBold" pitchFamily="2" charset="-52"/>
              <a:cs typeface="Tahoma"/>
            </a:endParaRPr>
          </a:p>
        </p:txBody>
      </p:sp>
      <p:pic>
        <p:nvPicPr>
          <p:cNvPr id="17" name="object 2">
            <a:extLst>
              <a:ext uri="{FF2B5EF4-FFF2-40B4-BE49-F238E27FC236}">
                <a16:creationId xmlns:a16="http://schemas.microsoft.com/office/drawing/2014/main" id="{FD130D01-0141-1D59-BE87-4C39C6A8AC4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384551" y="386118"/>
            <a:ext cx="1703489" cy="1703276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1BE4E138-8BA7-0BA4-6D24-414B4CC183FD}"/>
              </a:ext>
            </a:extLst>
          </p:cNvPr>
          <p:cNvSpPr txBox="1"/>
          <p:nvPr/>
        </p:nvSpPr>
        <p:spPr>
          <a:xfrm>
            <a:off x="1000815" y="9059677"/>
            <a:ext cx="1532676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800" spc="5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К</a:t>
            </a:r>
            <a:r>
              <a:rPr lang="ru-RU" sz="4800" spc="-1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оАП «Статья 2.7. </a:t>
            </a:r>
            <a:r>
              <a:rPr lang="ru-RU" sz="480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Крайняя</a:t>
            </a:r>
            <a:r>
              <a:rPr lang="ru-RU" sz="4800" spc="-22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lang="ru-RU" sz="4800" spc="-1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необходимость»</a:t>
            </a:r>
            <a:endParaRPr sz="4800" dirty="0">
              <a:latin typeface="Montserrat ExtraBold" pitchFamily="2" charset="-52"/>
              <a:cs typeface="Tahoma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96FE949-1EC5-FF3F-83D1-44CDE0CC9AE8}"/>
              </a:ext>
            </a:extLst>
          </p:cNvPr>
          <p:cNvSpPr txBox="1"/>
          <p:nvPr/>
        </p:nvSpPr>
        <p:spPr>
          <a:xfrm>
            <a:off x="1000815" y="2049594"/>
            <a:ext cx="1512125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000" dirty="0">
                <a:latin typeface="Montserrat ExtraBold" pitchFamily="2" charset="-52"/>
                <a:cs typeface="Tahoma"/>
              </a:rPr>
              <a:t>Федеральный закон 323 ст. 31 «Первая помощь»</a:t>
            </a:r>
            <a:endParaRPr sz="4000" dirty="0">
              <a:latin typeface="Montserrat ExtraBold" pitchFamily="2" charset="-52"/>
              <a:cs typeface="Tahoma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502BEF4-9575-F279-6FB7-DEDB48930F0D}"/>
              </a:ext>
            </a:extLst>
          </p:cNvPr>
          <p:cNvSpPr/>
          <p:nvPr/>
        </p:nvSpPr>
        <p:spPr>
          <a:xfrm>
            <a:off x="897295" y="6327673"/>
            <a:ext cx="14554200" cy="2046380"/>
          </a:xfrm>
          <a:prstGeom prst="roundRect">
            <a:avLst/>
          </a:prstGeom>
          <a:noFill/>
          <a:ln>
            <a:solidFill>
              <a:srgbClr val="DE44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1"/>
                </a:solidFill>
                <a:latin typeface="Montserrat SemiBold" pitchFamily="2" charset="-52"/>
              </a:rPr>
              <a:t>ч1. Не является преступлением причинение вреда охраняемым уголовным законом интересам</a:t>
            </a:r>
            <a:r>
              <a:rPr lang="ru-RU" sz="1800" dirty="0">
                <a:latin typeface="Montserrat SemiBold" pitchFamily="2" charset="-52"/>
              </a:rPr>
              <a:t> </a:t>
            </a:r>
            <a:r>
              <a:rPr lang="ru-RU" sz="1800" dirty="0">
                <a:solidFill>
                  <a:srgbClr val="C00000"/>
                </a:solidFill>
                <a:latin typeface="Montserrat SemiBold" pitchFamily="2" charset="-52"/>
              </a:rPr>
              <a:t>в состоянии крайней необходимости, </a:t>
            </a:r>
            <a:r>
              <a:rPr lang="ru-RU" sz="1800" dirty="0">
                <a:solidFill>
                  <a:schemeClr val="tx1"/>
                </a:solidFill>
                <a:latin typeface="Montserrat SemiBold" pitchFamily="2" charset="-52"/>
              </a:rPr>
              <a:t>то есть для устранения опасности, непосредственно угрожающей личности и правам данного лица или иных лиц, охраняемым законом интересам общества или государства</a:t>
            </a:r>
            <a:r>
              <a:rPr lang="ru-RU" sz="1800" dirty="0">
                <a:latin typeface="Montserrat SemiBold" pitchFamily="2" charset="-52"/>
              </a:rPr>
              <a:t>, </a:t>
            </a:r>
            <a:r>
              <a:rPr lang="ru-RU" sz="1800" dirty="0">
                <a:solidFill>
                  <a:srgbClr val="C00000"/>
                </a:solidFill>
                <a:latin typeface="Montserrat SemiBold" pitchFamily="2" charset="-52"/>
              </a:rPr>
              <a:t>если эта опасность не могла быть устранена иными средствами и при этом не было допущено превышения пределов крайней необходимости</a:t>
            </a:r>
            <a:r>
              <a:rPr lang="ru-RU" sz="1800" dirty="0">
                <a:latin typeface="Montserrat SemiBold" pitchFamily="2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669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19478</TotalTime>
  <Words>863</Words>
  <Application>Microsoft Office PowerPoint</Application>
  <PresentationFormat>Произвольный</PresentationFormat>
  <Paragraphs>182</Paragraphs>
  <Slides>53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7" baseType="lpstr">
      <vt:lpstr>Arial</vt:lpstr>
      <vt:lpstr>Arial Black</vt:lpstr>
      <vt:lpstr>Calibri</vt:lpstr>
      <vt:lpstr>Cambria Math</vt:lpstr>
      <vt:lpstr>Geologica Black</vt:lpstr>
      <vt:lpstr>Geologica Medium</vt:lpstr>
      <vt:lpstr>Montserrat</vt:lpstr>
      <vt:lpstr>Montserrat Black</vt:lpstr>
      <vt:lpstr>Montserrat ExtraBold</vt:lpstr>
      <vt:lpstr>Montserrat Medium</vt:lpstr>
      <vt:lpstr>Montserrat SemiBold</vt:lpstr>
      <vt:lpstr>Tahoma</vt:lpstr>
      <vt:lpstr>Office Theme</vt:lpstr>
      <vt:lpstr>CorelDRAW</vt:lpstr>
      <vt:lpstr>Презентация PowerPoint</vt:lpstr>
      <vt:lpstr>Презентация PowerPoint</vt:lpstr>
      <vt:lpstr>МЕЖДУНАРОДНЫЙ КОМИТЕТ КРАСНОГО КРЕСТА</vt:lpstr>
      <vt:lpstr>Презентация PowerPoint</vt:lpstr>
      <vt:lpstr>Презентация PowerPoint</vt:lpstr>
      <vt:lpstr>ГЛАВНЫЕ ЛИЦА</vt:lpstr>
      <vt:lpstr>КТО МОЖЕТ ОКАЗЫВАТЬ ПЕРВУЮ ПОМОЩЬ?</vt:lpstr>
      <vt:lpstr>ЧТО ТО НАДО ДЕЛАТЬ …</vt:lpstr>
      <vt:lpstr>ЮРИДИЧЕСКИЙ АСПЕКТ</vt:lpstr>
      <vt:lpstr>Перечень состояний, при которых оказывается первая помощь (№220н)</vt:lpstr>
      <vt:lpstr>УК РФ Статья 39 Крайняя необходимость</vt:lpstr>
      <vt:lpstr>С ЧЕГО НАЧИНАЕТСЯ ПЕРВАЯ ПОМОЩЬ?</vt:lpstr>
      <vt:lpstr>Презентация PowerPoint</vt:lpstr>
      <vt:lpstr>АЛГОРИТМ ОКАЗАНИЯ ПЕРВОЙ ПОМОЩИ</vt:lpstr>
      <vt:lpstr>БЕЗОПАСНОЕ ПОЛОЖЕНИЕ</vt:lpstr>
      <vt:lpstr>Презентация PowerPoint</vt:lpstr>
      <vt:lpstr>ПРИЧИНА ВАМ НЕ ИЗВЕСТНА!</vt:lpstr>
      <vt:lpstr>ВОЗДУХ - СТОП</vt:lpstr>
      <vt:lpstr>Безопасное боковое положение</vt:lpstr>
      <vt:lpstr>СЕРДЕЧНО-ЛЁГОЧНАЯ РЕАНИМАЦИЯ</vt:lpstr>
      <vt:lpstr>Презентация PowerPoint</vt:lpstr>
      <vt:lpstr>Презентация PowerPoint</vt:lpstr>
      <vt:lpstr>ТРЕПЕТАНИЕ И ФИБРИЛЛЯЦИЯ</vt:lpstr>
      <vt:lpstr>АВТОМАТИЧЕСКИЙ НАРУЖНЫЙ ДЕФИБРИЛЛЯТОР</vt:lpstr>
      <vt:lpstr>Презентация PowerPoint</vt:lpstr>
      <vt:lpstr>ВНИМАНИЕ!</vt:lpstr>
      <vt:lpstr>Первая Помощь при утоплении</vt:lpstr>
      <vt:lpstr>АЛГОРИТМ при утоплении ТАКОЙ</vt:lpstr>
      <vt:lpstr>Презентация PowerPoint</vt:lpstr>
      <vt:lpstr>Презентация PowerPoint</vt:lpstr>
      <vt:lpstr>НЕПРОХОДИМОСТЬ ВЕРХНИХ ДЫХАТЕЛЬНЫХ ПУТЕЙ</vt:lpstr>
      <vt:lpstr>ЧАСТНЫЕ СЛУЧАИ</vt:lpstr>
      <vt:lpstr>КРОВОТЕЧЕНИЯ</vt:lpstr>
      <vt:lpstr>ОСНОВНЫЕ ФУНКЦИИ КРОВИ</vt:lpstr>
      <vt:lpstr>КРОВОТЕЧЕНИЯ</vt:lpstr>
      <vt:lpstr>Один раз – досадная неприятность…</vt:lpstr>
      <vt:lpstr>СИЛЬНОЕ КРОВОТЕЧЕНИЕ – БОЛЬШАЯ ПРОБЛЕМА !!!</vt:lpstr>
      <vt:lpstr>ПРИЖАТЬ И ДЕРЖАТЬ</vt:lpstr>
      <vt:lpstr>Любые подручные ТКАНИ</vt:lpstr>
      <vt:lpstr>И только в … !!!!</vt:lpstr>
      <vt:lpstr>Алгоритм оказания помощи при сильном кровотечении</vt:lpstr>
      <vt:lpstr>РАНА</vt:lpstr>
      <vt:lpstr>ИНОРОДНОЕ ТЕЛО  из раны не удаляем  </vt:lpstr>
      <vt:lpstr>ФИКСИРУЕМ !</vt:lpstr>
      <vt:lpstr>ТЕРМИЧЕСКИЕ ОЖОГИ</vt:lpstr>
      <vt:lpstr>Тоже самое но другое… ХИМИЯ</vt:lpstr>
      <vt:lpstr>зима…</vt:lpstr>
      <vt:lpstr>ХОЛОД</vt:lpstr>
      <vt:lpstr>НЕЛЬЗЯ !!!!</vt:lpstr>
      <vt:lpstr>Обязательно обратиться к врачу</vt:lpstr>
      <vt:lpstr>У ВАС ВСЕ ОБЯЗАТЕЛЬНО ПОЛУЧИТЬСЯ…  </vt:lpstr>
      <vt:lpstr>ТРЕНИНГ</vt:lpstr>
      <vt:lpstr>ПРИСОЕДИНЯЙТЕСЬ К НАМ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Juls</dc:creator>
  <cp:lastModifiedBy>Дрянных А.А.</cp:lastModifiedBy>
  <cp:revision>59</cp:revision>
  <dcterms:created xsi:type="dcterms:W3CDTF">2025-03-19T07:45:22Z</dcterms:created>
  <dcterms:modified xsi:type="dcterms:W3CDTF">2026-02-08T00:37:57Z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2025-03-03T00:00:00Z</vt:filetime>
  </property>
  <property fmtid="{D5CDD505-2E9C-101B-9397-08002B2CF9AE}" pid="3" name="LastSaved">
    <vt:filetime>2025-03-19T00:00:00Z</vt:filetime>
  </property>
  <property fmtid="{D5CDD505-2E9C-101B-9397-08002B2CF9AE}" pid="4" name="Producer">
    <vt:lpwstr>3-Heights™ PDF Merge Split Shell 6.12.1.11 (http://www.pdf-tools.com)</vt:lpwstr>
  </property>
</Properties>
</file>